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5"/>
  </p:notesMasterIdLst>
  <p:sldIdLst>
    <p:sldId id="281" r:id="rId2"/>
    <p:sldId id="279" r:id="rId3"/>
    <p:sldId id="278" r:id="rId4"/>
  </p:sldIdLst>
  <p:sldSz cx="9144000" cy="6858000" type="screen4x3"/>
  <p:notesSz cx="6735763" cy="9799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Ostrovskaya.YV" initials="O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8116" autoAdjust="0"/>
  </p:normalViewPr>
  <p:slideViewPr>
    <p:cSldViewPr>
      <p:cViewPr varScale="1">
        <p:scale>
          <a:sx n="86" d="100"/>
          <a:sy n="86" d="100"/>
        </p:scale>
        <p:origin x="-14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3342" y="-78"/>
      </p:cViewPr>
      <p:guideLst>
        <p:guide orient="horz" pos="3086"/>
        <p:guide pos="212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strovskaya.YV\Desktop\&#1085;&#1072;%20&#1086;&#1090;&#1087;&#1088;&#1072;&#1074;&#1082;&#1091;\&#1082;&#1086;&#1083;&#1100;&#1094;&#1086;&#1074;&#1091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strovskaya.YV\Desktop\&#1073;&#1102;&#1076;&#1078;&#1077;&#1090;%202020-\&#1080;&#1089;&#1093;&#1086;&#1076;&#1085;&#1099;&#1077;%20&#1076;&#1072;&#1085;&#1085;&#1099;&#1077;%20&#1082;%20&#1073;&#1102;&#1076;&#1078;&#1077;&#1090;&#1091;%202020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strovskaya.YV\Desktop\&#1073;&#1102;&#1076;&#1078;&#1077;&#1090;%202019\&#1080;&#1089;&#1093;&#1086;&#1076;&#1085;&#1099;&#1077;%20&#1076;&#1072;&#1085;&#1085;&#1099;&#1077;%20&#1082;%20&#1073;&#1102;&#1076;&#1078;&#1077;&#1090;&#1091;%202020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strovskaya.YV\Desktop\&#1073;&#1102;&#1076;&#1078;&#1077;&#1090;%202019\&#1080;&#1089;&#1093;&#1086;&#1076;&#1085;&#1099;&#1077;%20&#1076;&#1072;&#1085;&#1085;&#1099;&#1077;%20&#1082;%20&#1073;&#1102;&#1076;&#1078;&#1077;&#1090;&#1091;%202020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strovskaya.YV\Desktop\&#1073;&#1102;&#1076;&#1078;&#1077;&#1090;%202020-\&#1080;&#1089;&#1093;&#1086;&#1076;&#1085;&#1099;&#1077;%20&#1076;&#1072;&#1085;&#1085;&#1099;&#1077;%20&#1082;%20&#1073;&#1102;&#1076;&#1078;&#1077;&#1090;&#1091;%202020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strovskaya.YV\Desktop\&#1073;&#1102;&#1076;&#1078;&#1077;&#1090;%202019\&#1080;&#1089;&#1093;&#1086;&#1076;&#1085;&#1099;&#1077;%20&#1076;&#1072;&#1085;&#1085;&#1099;&#1077;%20&#1082;%20&#1073;&#1102;&#1076;&#1078;&#1077;&#1090;&#1091;%202020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strovskaya.YV\Desktop\&#1073;&#1102;&#1076;&#1078;&#1077;&#1090;%202020-\&#1080;&#1089;&#1093;&#1086;&#1076;&#1085;&#1099;&#1077;%20&#1076;&#1072;&#1085;&#1085;&#1099;&#1077;%20&#1082;%20&#1073;&#1102;&#1076;&#1078;&#1077;&#1090;&#1091;%202020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strovskaya.YV\Desktop\&#1073;&#1102;&#1076;&#1078;&#1077;&#1090;%202020-\&#1082;&#1086;&#1083;&#1100;&#1094;&#1086;&#1074;&#1091;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strovskaya.YV\Desktop\&#1073;&#1102;&#1076;&#1078;&#1077;&#1090;%202020-\&#1082;&#1086;&#1083;&#1100;&#1094;&#1086;&#1074;&#1091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1200">
                <a:latin typeface="Times New Roman" pitchFamily="18" charset="0"/>
                <a:cs typeface="Times New Roman" pitchFamily="18" charset="0"/>
              </a:rPr>
              <a:t>Изменения лимитов добычи особо ценных охотничьих ресурсов в</a:t>
            </a:r>
            <a:r>
              <a:rPr lang="ru-RU" sz="1200" baseline="0">
                <a:latin typeface="Times New Roman" pitchFamily="18" charset="0"/>
                <a:cs typeface="Times New Roman" pitchFamily="18" charset="0"/>
              </a:rPr>
              <a:t> сезонах охоты</a:t>
            </a:r>
            <a:endParaRPr lang="ru-RU" sz="120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215632183908046"/>
          <c:y val="4.4176706827309536E-2"/>
        </c:manualLayout>
      </c:layout>
    </c:title>
    <c:plotArea>
      <c:layout/>
      <c:lineChart>
        <c:grouping val="standard"/>
        <c:ser>
          <c:idx val="0"/>
          <c:order val="0"/>
          <c:tx>
            <c:strRef>
              <c:f>лимиты!$A$59</c:f>
              <c:strCache>
                <c:ptCount val="1"/>
                <c:pt idx="0">
                  <c:v>лось</c:v>
                </c:pt>
              </c:strCache>
            </c:strRef>
          </c:tx>
          <c:marker>
            <c:symbol val="none"/>
          </c:marker>
          <c:dLbls>
            <c:dLblPos val="t"/>
            <c:showVal val="1"/>
          </c:dLbls>
          <c:cat>
            <c:strRef>
              <c:f>лимиты!$B$57:$E$58</c:f>
              <c:strCache>
                <c:ptCount val="4"/>
                <c:pt idx="0">
                  <c:v>2016-2017 г.</c:v>
                </c:pt>
                <c:pt idx="1">
                  <c:v>2017-2018 г.</c:v>
                </c:pt>
                <c:pt idx="2">
                  <c:v>2018-2019</c:v>
                </c:pt>
                <c:pt idx="3">
                  <c:v>2019-2020</c:v>
                </c:pt>
              </c:strCache>
            </c:strRef>
          </c:cat>
          <c:val>
            <c:numRef>
              <c:f>лимиты!$B$59:$E$59</c:f>
              <c:numCache>
                <c:formatCode>General</c:formatCode>
                <c:ptCount val="4"/>
                <c:pt idx="0">
                  <c:v>2099</c:v>
                </c:pt>
                <c:pt idx="1">
                  <c:v>2500</c:v>
                </c:pt>
                <c:pt idx="2">
                  <c:v>2450</c:v>
                </c:pt>
                <c:pt idx="3">
                  <c:v>2565</c:v>
                </c:pt>
              </c:numCache>
            </c:numRef>
          </c:val>
        </c:ser>
        <c:ser>
          <c:idx val="1"/>
          <c:order val="1"/>
          <c:tx>
            <c:strRef>
              <c:f>лимиты!$A$60</c:f>
              <c:strCache>
                <c:ptCount val="1"/>
                <c:pt idx="0">
                  <c:v>медведь</c:v>
                </c:pt>
              </c:strCache>
            </c:strRef>
          </c:tx>
          <c:marker>
            <c:symbol val="none"/>
          </c:marker>
          <c:dLbls>
            <c:dLblPos val="t"/>
            <c:showVal val="1"/>
          </c:dLbls>
          <c:cat>
            <c:strRef>
              <c:f>лимиты!$B$57:$E$58</c:f>
              <c:strCache>
                <c:ptCount val="4"/>
                <c:pt idx="0">
                  <c:v>2016-2017 г.</c:v>
                </c:pt>
                <c:pt idx="1">
                  <c:v>2017-2018 г.</c:v>
                </c:pt>
                <c:pt idx="2">
                  <c:v>2018-2019</c:v>
                </c:pt>
                <c:pt idx="3">
                  <c:v>2019-2020</c:v>
                </c:pt>
              </c:strCache>
            </c:strRef>
          </c:cat>
          <c:val>
            <c:numRef>
              <c:f>лимиты!$B$60:$E$60</c:f>
              <c:numCache>
                <c:formatCode>General</c:formatCode>
                <c:ptCount val="4"/>
                <c:pt idx="0">
                  <c:v>813</c:v>
                </c:pt>
                <c:pt idx="1">
                  <c:v>959</c:v>
                </c:pt>
                <c:pt idx="2">
                  <c:v>1036</c:v>
                </c:pt>
                <c:pt idx="3">
                  <c:v>1194</c:v>
                </c:pt>
              </c:numCache>
            </c:numRef>
          </c:val>
        </c:ser>
        <c:dLbls>
          <c:showVal val="1"/>
        </c:dLbls>
        <c:marker val="1"/>
        <c:axId val="88351872"/>
        <c:axId val="88363392"/>
      </c:lineChart>
      <c:catAx>
        <c:axId val="88351872"/>
        <c:scaling>
          <c:orientation val="minMax"/>
        </c:scaling>
        <c:axPos val="b"/>
        <c:tickLblPos val="nextTo"/>
        <c:crossAx val="88363392"/>
        <c:crosses val="autoZero"/>
        <c:auto val="1"/>
        <c:lblAlgn val="ctr"/>
        <c:lblOffset val="100"/>
      </c:catAx>
      <c:valAx>
        <c:axId val="88363392"/>
        <c:scaling>
          <c:orientation val="minMax"/>
          <c:min val="500"/>
        </c:scaling>
        <c:delete val="1"/>
        <c:axPos val="l"/>
        <c:numFmt formatCode="General" sourceLinked="1"/>
        <c:tickLblPos val="none"/>
        <c:crossAx val="88351872"/>
        <c:crosses val="autoZero"/>
        <c:crossBetween val="between"/>
        <c:majorUnit val="200"/>
      </c:valAx>
    </c:plotArea>
    <c:legend>
      <c:legendPos val="b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r>
              <a:rPr lang="ru-RU" sz="1200">
                <a:latin typeface="Times New Roman" pitchFamily="18" charset="0"/>
                <a:cs typeface="Times New Roman" pitchFamily="18" charset="0"/>
              </a:rPr>
              <a:t>Отношение фактической добычи лося к установленным лимитам (%)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Лист5!$A$25</c:f>
              <c:strCache>
                <c:ptCount val="1"/>
                <c:pt idx="0">
                  <c:v>отношение фактической добычи лося к установленным лимитам</c:v>
                </c:pt>
              </c:strCache>
            </c:strRef>
          </c:tx>
          <c:dLbls>
            <c:dLbl>
              <c:idx val="0"/>
              <c:layout>
                <c:manualLayout>
                  <c:x val="-1.0416666666666666E-2"/>
                  <c:y val="-1.1443286570310782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0"/>
                  <c:y val="5.8501177918797893E-3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2.6402640264026472E-3"/>
                  <c:y val="-9.4101715546426479E-3"/>
                </c:manualLayout>
              </c:layout>
              <c:dLblPos val="outEnd"/>
              <c:showVal val="1"/>
            </c:dLbl>
            <c:dLblPos val="ctr"/>
            <c:showVal val="1"/>
          </c:dLbls>
          <c:cat>
            <c:strRef>
              <c:f>Лист5!$B$24:$D$24</c:f>
              <c:strCache>
                <c:ptCount val="3"/>
                <c:pt idx="0">
                  <c:v>сезон охоты 2016-2017 года</c:v>
                </c:pt>
                <c:pt idx="1">
                  <c:v> сезон охоты 2017-2018 года</c:v>
                </c:pt>
                <c:pt idx="2">
                  <c:v> сезон охоты 2018-2019 года</c:v>
                </c:pt>
              </c:strCache>
            </c:strRef>
          </c:cat>
          <c:val>
            <c:numRef>
              <c:f>Лист5!$B$25:$D$25</c:f>
              <c:numCache>
                <c:formatCode>General</c:formatCode>
                <c:ptCount val="3"/>
                <c:pt idx="0">
                  <c:v>87.6</c:v>
                </c:pt>
                <c:pt idx="1">
                  <c:v>87.6</c:v>
                </c:pt>
                <c:pt idx="2">
                  <c:v>81.2</c:v>
                </c:pt>
              </c:numCache>
            </c:numRef>
          </c:val>
        </c:ser>
        <c:dLbls>
          <c:showVal val="1"/>
        </c:dLbls>
        <c:axId val="89162496"/>
        <c:axId val="89164416"/>
      </c:barChart>
      <c:lineChart>
        <c:grouping val="standard"/>
        <c:ser>
          <c:idx val="1"/>
          <c:order val="1"/>
          <c:tx>
            <c:strRef>
              <c:f>Лист5!$A$26</c:f>
              <c:strCache>
                <c:ptCount val="1"/>
                <c:pt idx="0">
                  <c:v>плановое значение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3.9603960396039611E-2"/>
                  <c:y val="4.6376811594202899E-2"/>
                </c:manualLayout>
              </c:layout>
              <c:showVal val="1"/>
            </c:dLbl>
            <c:dLbl>
              <c:idx val="1"/>
              <c:layout>
                <c:manualLayout>
                  <c:x val="5.0165016501650166E-2"/>
                  <c:y val="5.7971014492753624E-2"/>
                </c:manualLayout>
              </c:layout>
              <c:showVal val="1"/>
            </c:dLbl>
            <c:dLbl>
              <c:idx val="2"/>
              <c:layout>
                <c:manualLayout>
                  <c:x val="-0.15980197802096074"/>
                  <c:y val="5.7970856820360787E-2"/>
                </c:manualLayout>
              </c:layout>
              <c:showVal val="1"/>
            </c:dLbl>
            <c:showVal val="1"/>
          </c:dLbls>
          <c:cat>
            <c:strRef>
              <c:f>Лист5!$B$24:$D$24</c:f>
              <c:strCache>
                <c:ptCount val="3"/>
                <c:pt idx="0">
                  <c:v>сезон охоты 2016-2017 года</c:v>
                </c:pt>
                <c:pt idx="1">
                  <c:v> сезон охоты 2017-2018 года</c:v>
                </c:pt>
                <c:pt idx="2">
                  <c:v> сезон охоты 2018-2019 года</c:v>
                </c:pt>
              </c:strCache>
            </c:strRef>
          </c:cat>
          <c:val>
            <c:numRef>
              <c:f>Лист5!$B$26:$D$26</c:f>
              <c:numCache>
                <c:formatCode>General</c:formatCode>
                <c:ptCount val="3"/>
                <c:pt idx="0">
                  <c:v>72.8</c:v>
                </c:pt>
                <c:pt idx="1">
                  <c:v>73.400000000000006</c:v>
                </c:pt>
                <c:pt idx="2">
                  <c:v>74</c:v>
                </c:pt>
              </c:numCache>
            </c:numRef>
          </c:val>
        </c:ser>
        <c:dLbls>
          <c:showVal val="1"/>
        </c:dLbls>
        <c:marker val="1"/>
        <c:axId val="89162496"/>
        <c:axId val="89164416"/>
      </c:lineChart>
      <c:catAx>
        <c:axId val="89162496"/>
        <c:scaling>
          <c:orientation val="minMax"/>
        </c:scaling>
        <c:axPos val="b"/>
        <c:tickLblPos val="nextTo"/>
        <c:crossAx val="89164416"/>
        <c:crosses val="autoZero"/>
        <c:auto val="1"/>
        <c:lblAlgn val="ctr"/>
        <c:lblOffset val="100"/>
      </c:catAx>
      <c:valAx>
        <c:axId val="89164416"/>
        <c:scaling>
          <c:orientation val="minMax"/>
        </c:scaling>
        <c:delete val="1"/>
        <c:axPos val="l"/>
        <c:numFmt formatCode="General" sourceLinked="1"/>
        <c:tickLblPos val="none"/>
        <c:crossAx val="89162496"/>
        <c:crosses val="autoZero"/>
        <c:crossBetween val="between"/>
      </c:valAx>
    </c:plotArea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lang="ru-RU" sz="1200" b="1" i="0" u="none" strike="noStrike" kern="1200" baseline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pPr>
            <a:r>
              <a:rPr lang="ru-RU" sz="1200" b="1" i="0" u="none" strike="noStrike" kern="1200" baseline="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Доля привлеченных к ответственности лиц, нарушивших природоохранное законодательство, к общему количеству возбужденных дел об АП (%)</a:t>
            </a:r>
          </a:p>
        </c:rich>
      </c:tx>
      <c:layout>
        <c:manualLayout>
          <c:xMode val="edge"/>
          <c:yMode val="edge"/>
          <c:x val="0.10509577883159209"/>
          <c:y val="3.4891956449283411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Лист5!$A$3</c:f>
              <c:strCache>
                <c:ptCount val="1"/>
                <c:pt idx="0">
                  <c:v>доля привлеченных к ответственности (%)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dLbls>
            <c:dLbl>
              <c:idx val="0"/>
              <c:layout>
                <c:manualLayout>
                  <c:x val="-1.0416666666666666E-2"/>
                  <c:y val="-1.1443286570310782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0"/>
                  <c:y val="5.8501177918797893E-3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2.3108030040439047E-3"/>
                  <c:y val="-1.3892371733788132E-3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>
                    <a:solidFill>
                      <a:srgbClr val="0070C0"/>
                    </a:solidFill>
                  </a:defRPr>
                </a:pPr>
                <a:endParaRPr lang="ru-RU"/>
              </a:p>
            </c:txPr>
            <c:dLblPos val="ctr"/>
            <c:showVal val="1"/>
          </c:dLbls>
          <c:cat>
            <c:strRef>
              <c:f>Лист5!$B$2:$D$2</c:f>
              <c:strCache>
                <c:ptCount val="3"/>
                <c:pt idx="0">
                  <c:v>2017 год</c:v>
                </c:pt>
                <c:pt idx="1">
                  <c:v> 2018 год</c:v>
                </c:pt>
                <c:pt idx="2">
                  <c:v> 2019 год (оценка)</c:v>
                </c:pt>
              </c:strCache>
            </c:strRef>
          </c:cat>
          <c:val>
            <c:numRef>
              <c:f>Лист5!$B$3:$D$3</c:f>
              <c:numCache>
                <c:formatCode>General</c:formatCode>
                <c:ptCount val="3"/>
                <c:pt idx="0">
                  <c:v>89</c:v>
                </c:pt>
                <c:pt idx="1">
                  <c:v>91</c:v>
                </c:pt>
                <c:pt idx="2">
                  <c:v>91</c:v>
                </c:pt>
              </c:numCache>
            </c:numRef>
          </c:val>
        </c:ser>
        <c:dLbls>
          <c:showVal val="1"/>
        </c:dLbls>
        <c:axId val="112059904"/>
        <c:axId val="89899008"/>
      </c:barChart>
      <c:lineChart>
        <c:grouping val="standard"/>
        <c:ser>
          <c:idx val="1"/>
          <c:order val="1"/>
          <c:tx>
            <c:strRef>
              <c:f>Лист5!$A$4</c:f>
              <c:strCache>
                <c:ptCount val="1"/>
                <c:pt idx="0">
                  <c:v>плановое значение показателя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3.5175152499351811E-2"/>
                  <c:y val="3.0387682431415819E-2"/>
                </c:manualLayout>
              </c:layout>
              <c:dLblPos val="r"/>
              <c:showVal val="1"/>
            </c:dLbl>
            <c:dLbl>
              <c:idx val="1"/>
              <c:layout>
                <c:manualLayout>
                  <c:x val="-0.13786446314708242"/>
                  <c:y val="4.2359771473203314E-2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-0.13768825321776634"/>
                  <c:y val="5.9447940127864578E-2"/>
                </c:manualLayout>
              </c:layout>
              <c:dLblPos val="r"/>
              <c:showVal val="1"/>
            </c:dLbl>
            <c:txPr>
              <a:bodyPr/>
              <a:lstStyle/>
              <a:p>
                <a:pPr>
                  <a:defRPr>
                    <a:solidFill>
                      <a:srgbClr val="FF0000"/>
                    </a:solidFill>
                  </a:defRPr>
                </a:pPr>
                <a:endParaRPr lang="ru-RU"/>
              </a:p>
            </c:txPr>
            <c:dLblPos val="ctr"/>
            <c:showVal val="1"/>
          </c:dLbls>
          <c:cat>
            <c:strRef>
              <c:f>Лист5!$B$2:$D$2</c:f>
              <c:strCache>
                <c:ptCount val="3"/>
                <c:pt idx="0">
                  <c:v>2017 год</c:v>
                </c:pt>
                <c:pt idx="1">
                  <c:v> 2018 год</c:v>
                </c:pt>
                <c:pt idx="2">
                  <c:v> 2019 год (оценка)</c:v>
                </c:pt>
              </c:strCache>
            </c:strRef>
          </c:cat>
          <c:val>
            <c:numRef>
              <c:f>Лист5!$B$4:$D$4</c:f>
              <c:numCache>
                <c:formatCode>General</c:formatCode>
                <c:ptCount val="3"/>
                <c:pt idx="0">
                  <c:v>77</c:v>
                </c:pt>
                <c:pt idx="1">
                  <c:v>78</c:v>
                </c:pt>
                <c:pt idx="2">
                  <c:v>79</c:v>
                </c:pt>
              </c:numCache>
            </c:numRef>
          </c:val>
        </c:ser>
        <c:dLbls>
          <c:showVal val="1"/>
        </c:dLbls>
        <c:marker val="1"/>
        <c:axId val="112059904"/>
        <c:axId val="89899008"/>
      </c:lineChart>
      <c:catAx>
        <c:axId val="112059904"/>
        <c:scaling>
          <c:orientation val="minMax"/>
        </c:scaling>
        <c:axPos val="b"/>
        <c:tickLblPos val="nextTo"/>
        <c:crossAx val="89899008"/>
        <c:crosses val="autoZero"/>
        <c:auto val="1"/>
        <c:lblAlgn val="ctr"/>
        <c:lblOffset val="100"/>
      </c:catAx>
      <c:valAx>
        <c:axId val="89899008"/>
        <c:scaling>
          <c:orientation val="minMax"/>
        </c:scaling>
        <c:delete val="1"/>
        <c:axPos val="l"/>
        <c:numFmt formatCode="General" sourceLinked="1"/>
        <c:tickLblPos val="none"/>
        <c:crossAx val="112059904"/>
        <c:crosses val="autoZero"/>
        <c:crossBetween val="between"/>
      </c:valAx>
    </c:plotArea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lang="ru-RU" sz="1100" b="1" i="0" u="none" strike="noStrike" kern="1200" baseline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pPr>
            <a:r>
              <a:rPr lang="ru-RU" sz="1100" b="1" i="0" u="none" strike="noStrike" kern="1200" baseline="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Доля </a:t>
            </a:r>
            <a:r>
              <a:rPr lang="ru-RU" sz="1100" b="1" i="0" u="none" strike="noStrike" kern="1200" baseline="0" dirty="0" err="1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охотпользователей</a:t>
            </a:r>
            <a:r>
              <a:rPr lang="ru-RU" sz="1100" b="1" i="0" u="none" strike="noStrike" kern="1200" baseline="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, имеющих </a:t>
            </a:r>
            <a:r>
              <a:rPr lang="ru-RU" sz="1100" b="1" i="0" u="none" strike="noStrike" kern="1200" baseline="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в штате производственных охотинспекторов, к общему числу </a:t>
            </a:r>
            <a:r>
              <a:rPr lang="ru-RU" sz="1100" b="1" i="0" u="none" strike="noStrike" kern="1200" baseline="0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охотпользователей</a:t>
            </a:r>
            <a:r>
              <a:rPr lang="ru-RU" sz="1100" b="1" i="0" u="none" strike="noStrike" kern="1200" baseline="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(%)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Лист5!$A$68</c:f>
              <c:strCache>
                <c:ptCount val="1"/>
                <c:pt idx="0">
                  <c:v>доля охотпользователей, имеющих в штате производственных охотинспекторов, к общему числу охотпользователей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dLbls>
            <c:dLbl>
              <c:idx val="0"/>
              <c:layout>
                <c:manualLayout>
                  <c:x val="-1.0416666666666666E-2"/>
                  <c:y val="-1.1443286570310782E-2"/>
                </c:manualLayout>
              </c:layout>
              <c:spPr/>
              <c:txPr>
                <a:bodyPr/>
                <a:lstStyle/>
                <a:p>
                  <a:pPr algn="ctr" rtl="0">
                    <a:defRPr lang="en-US" sz="1000" b="0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Val val="1"/>
            </c:dLbl>
            <c:dLbl>
              <c:idx val="1"/>
              <c:layout>
                <c:manualLayout>
                  <c:x val="0"/>
                  <c:y val="5.8501177918797893E-3"/>
                </c:manualLayout>
              </c:layout>
              <c:spPr/>
              <c:txPr>
                <a:bodyPr/>
                <a:lstStyle/>
                <a:p>
                  <a:pPr algn="ctr">
                    <a:defRPr lang="en-US" sz="1000" b="0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Val val="1"/>
            </c:dLbl>
            <c:dLbl>
              <c:idx val="2"/>
              <c:layout>
                <c:manualLayout>
                  <c:x val="3.1291326053377602E-2"/>
                  <c:y val="0.15335318645150559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>
                    <a:solidFill>
                      <a:srgbClr val="FF0000"/>
                    </a:solidFill>
                  </a:defRPr>
                </a:pPr>
                <a:endParaRPr lang="ru-RU"/>
              </a:p>
            </c:txPr>
            <c:dLblPos val="ctr"/>
            <c:showVal val="1"/>
          </c:dLbls>
          <c:cat>
            <c:strRef>
              <c:f>Лист5!$B$67:$D$67</c:f>
              <c:strCache>
                <c:ptCount val="3"/>
                <c:pt idx="0">
                  <c:v>2017 год</c:v>
                </c:pt>
                <c:pt idx="1">
                  <c:v>2018 год</c:v>
                </c:pt>
                <c:pt idx="2">
                  <c:v> 2019 год(оценка )</c:v>
                </c:pt>
              </c:strCache>
            </c:strRef>
          </c:cat>
          <c:val>
            <c:numRef>
              <c:f>Лист5!$B$68:$D$68</c:f>
              <c:numCache>
                <c:formatCode>General</c:formatCode>
                <c:ptCount val="3"/>
                <c:pt idx="0">
                  <c:v>30</c:v>
                </c:pt>
                <c:pt idx="1">
                  <c:v>55</c:v>
                </c:pt>
                <c:pt idx="2">
                  <c:v>75</c:v>
                </c:pt>
              </c:numCache>
            </c:numRef>
          </c:val>
        </c:ser>
        <c:dLbls>
          <c:showVal val="1"/>
        </c:dLbls>
        <c:axId val="96643328"/>
        <c:axId val="96681984"/>
      </c:barChart>
      <c:lineChart>
        <c:grouping val="standard"/>
        <c:ser>
          <c:idx val="1"/>
          <c:order val="1"/>
          <c:tx>
            <c:strRef>
              <c:f>Лист5!$A$69</c:f>
              <c:strCache>
                <c:ptCount val="1"/>
                <c:pt idx="0">
                  <c:v>плановое значение 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7.739222932344772E-2"/>
                  <c:y val="-8.7445839351183205E-2"/>
                </c:manualLayout>
              </c:layout>
              <c:showVal val="1"/>
            </c:dLbl>
            <c:dLbl>
              <c:idx val="1"/>
              <c:layout>
                <c:manualLayout>
                  <c:x val="6.6398536363343183E-2"/>
                  <c:y val="3.9969517275858235E-2"/>
                </c:manualLayout>
              </c:layout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pPr algn="ctr" rtl="0">
                      <a:defRPr lang="ru-RU" sz="1000" b="0" i="0" u="none" strike="noStrike" kern="1200" baseline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smtClean="0"/>
                      <a:t>82</a:t>
                    </a:r>
                    <a:endParaRPr dirty="0"/>
                  </a:p>
                </c:rich>
              </c:tx>
              <c:spPr/>
              <c:showVal val="1"/>
            </c:dLbl>
            <c:txPr>
              <a:bodyPr/>
              <a:lstStyle/>
              <a:p>
                <a:pPr algn="ctr" rtl="0">
                  <a:defRPr lang="ru-RU" sz="10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</c:dLbls>
          <c:cat>
            <c:strRef>
              <c:f>Лист5!$B$67:$D$67</c:f>
              <c:strCache>
                <c:ptCount val="3"/>
                <c:pt idx="0">
                  <c:v>2017 год</c:v>
                </c:pt>
                <c:pt idx="1">
                  <c:v>2018 год</c:v>
                </c:pt>
                <c:pt idx="2">
                  <c:v> 2019 год(оценка )</c:v>
                </c:pt>
              </c:strCache>
            </c:strRef>
          </c:cat>
          <c:val>
            <c:numRef>
              <c:f>Лист5!$B$69:$D$69</c:f>
              <c:numCache>
                <c:formatCode>General</c:formatCode>
                <c:ptCount val="3"/>
                <c:pt idx="0">
                  <c:v>30</c:v>
                </c:pt>
                <c:pt idx="1">
                  <c:v>50</c:v>
                </c:pt>
                <c:pt idx="2">
                  <c:v>75</c:v>
                </c:pt>
              </c:numCache>
            </c:numRef>
          </c:val>
        </c:ser>
        <c:marker val="1"/>
        <c:axId val="96643328"/>
        <c:axId val="96681984"/>
      </c:lineChart>
      <c:catAx>
        <c:axId val="96643328"/>
        <c:scaling>
          <c:orientation val="minMax"/>
        </c:scaling>
        <c:axPos val="b"/>
        <c:tickLblPos val="nextTo"/>
        <c:crossAx val="96681984"/>
        <c:crosses val="autoZero"/>
        <c:auto val="1"/>
        <c:lblAlgn val="ctr"/>
        <c:lblOffset val="100"/>
      </c:catAx>
      <c:valAx>
        <c:axId val="96681984"/>
        <c:scaling>
          <c:orientation val="minMax"/>
        </c:scaling>
        <c:delete val="1"/>
        <c:axPos val="l"/>
        <c:numFmt formatCode="General" sourceLinked="1"/>
        <c:tickLblPos val="none"/>
        <c:crossAx val="96643328"/>
        <c:crosses val="autoZero"/>
        <c:crossBetween val="between"/>
      </c:valAx>
    </c:plotArea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  <c:txPr>
        <a:bodyPr/>
        <a:lstStyle/>
        <a:p>
          <a:pPr>
            <a:defRPr lang="ru-RU" sz="1200" b="1" i="0" u="none" strike="noStrike" kern="1200" baseline="0">
              <a:solidFill>
                <a:prstClr val="black"/>
              </a:solidFill>
              <a:latin typeface="Times New Roman" pitchFamily="18" charset="0"/>
              <a:ea typeface="+mn-ea"/>
              <a:cs typeface="Times New Roman" pitchFamily="18" charset="0"/>
            </a:defRPr>
          </a:pPr>
          <a:endParaRPr lang="ru-RU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Лист5!$A$97</c:f>
              <c:strCache>
                <c:ptCount val="1"/>
                <c:pt idx="0">
                  <c:v>Объем денежных средств на выплату денежных вознаграждений за добытых волков, тыс. руб.</c:v>
                </c:pt>
              </c:strCache>
            </c:strRef>
          </c:tx>
          <c:dLbls>
            <c:showVal val="1"/>
          </c:dLbls>
          <c:trendline>
            <c:spPr>
              <a:ln>
                <a:solidFill>
                  <a:srgbClr val="FF0000"/>
                </a:solidFill>
              </a:ln>
            </c:spPr>
            <c:trendlineType val="linear"/>
          </c:trendline>
          <c:cat>
            <c:strRef>
              <c:f>Лист5!$B$95:$E$96</c:f>
              <c:strCache>
                <c:ptCount val="4"/>
                <c:pt idx="0">
                  <c:v>2016 год </c:v>
                </c:pt>
                <c:pt idx="1">
                  <c:v>2017 год </c:v>
                </c:pt>
                <c:pt idx="2">
                  <c:v>2018 год</c:v>
                </c:pt>
                <c:pt idx="3">
                  <c:v>2019 год</c:v>
                </c:pt>
              </c:strCache>
            </c:strRef>
          </c:cat>
          <c:val>
            <c:numRef>
              <c:f>Лист5!$B$97:$E$97</c:f>
              <c:numCache>
                <c:formatCode>General</c:formatCode>
                <c:ptCount val="4"/>
                <c:pt idx="0">
                  <c:v>800</c:v>
                </c:pt>
                <c:pt idx="1">
                  <c:v>2226.8000000000002</c:v>
                </c:pt>
                <c:pt idx="2">
                  <c:v>2227.6999999999998</c:v>
                </c:pt>
                <c:pt idx="3">
                  <c:v>2300</c:v>
                </c:pt>
              </c:numCache>
            </c:numRef>
          </c:val>
        </c:ser>
        <c:axId val="114246016"/>
        <c:axId val="114247552"/>
      </c:barChart>
      <c:catAx>
        <c:axId val="114246016"/>
        <c:scaling>
          <c:orientation val="minMax"/>
        </c:scaling>
        <c:axPos val="b"/>
        <c:tickLblPos val="nextTo"/>
        <c:crossAx val="114247552"/>
        <c:crosses val="autoZero"/>
        <c:auto val="1"/>
        <c:lblAlgn val="ctr"/>
        <c:lblOffset val="100"/>
      </c:catAx>
      <c:valAx>
        <c:axId val="114247552"/>
        <c:scaling>
          <c:orientation val="minMax"/>
        </c:scaling>
        <c:delete val="1"/>
        <c:axPos val="l"/>
        <c:numFmt formatCode="General" sourceLinked="1"/>
        <c:tickLblPos val="none"/>
        <c:crossAx val="114246016"/>
        <c:crosses val="autoZero"/>
        <c:crossBetween val="between"/>
      </c:valAx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Численность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вольноживущей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популяции  зубра (особей)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Лист5!$A$89</c:f>
              <c:strCache>
                <c:ptCount val="1"/>
                <c:pt idx="0">
                  <c:v>численность вольноживущей популяционной группировки зубров на территории области</c:v>
                </c:pt>
              </c:strCache>
            </c:strRef>
          </c:tx>
          <c:dPt>
            <c:idx val="0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1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2"/>
            <c:spPr>
              <a:solidFill>
                <a:schemeClr val="accent3">
                  <a:lumMod val="75000"/>
                </a:schemeClr>
              </a:solidFill>
            </c:spPr>
          </c:dPt>
          <c:dLbls>
            <c:dLbl>
              <c:idx val="0"/>
              <c:layout>
                <c:manualLayout>
                  <c:x val="-1.0416666666666666E-2"/>
                  <c:y val="-1.1443286570310782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0"/>
                  <c:y val="5.8501177918797893E-3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7.9207920792079313E-3"/>
                  <c:y val="-1.7914843977836138E-2"/>
                </c:manualLayout>
              </c:layout>
              <c:dLblPos val="outEnd"/>
              <c:showVal val="1"/>
            </c:dLbl>
            <c:dLblPos val="ctr"/>
            <c:showVal val="1"/>
          </c:dLbls>
          <c:cat>
            <c:strRef>
              <c:f>Лист5!$B$88:$D$88</c:f>
              <c:strCache>
                <c:ptCount val="3"/>
                <c:pt idx="0">
                  <c:v> 2017 год</c:v>
                </c:pt>
                <c:pt idx="1">
                  <c:v> 2018 год</c:v>
                </c:pt>
                <c:pt idx="2">
                  <c:v>2019 год</c:v>
                </c:pt>
              </c:strCache>
            </c:strRef>
          </c:cat>
          <c:val>
            <c:numRef>
              <c:f>Лист5!$B$89:$D$89</c:f>
              <c:numCache>
                <c:formatCode>General</c:formatCode>
                <c:ptCount val="3"/>
                <c:pt idx="0">
                  <c:v>68</c:v>
                </c:pt>
                <c:pt idx="1">
                  <c:v>72</c:v>
                </c:pt>
                <c:pt idx="2">
                  <c:v>80</c:v>
                </c:pt>
              </c:numCache>
            </c:numRef>
          </c:val>
        </c:ser>
        <c:dLbls>
          <c:showVal val="1"/>
        </c:dLbls>
        <c:axId val="122655104"/>
        <c:axId val="122656640"/>
      </c:barChart>
      <c:lineChart>
        <c:grouping val="standard"/>
        <c:ser>
          <c:idx val="1"/>
          <c:order val="1"/>
          <c:tx>
            <c:strRef>
              <c:f>Лист5!$A$90</c:f>
              <c:strCache>
                <c:ptCount val="1"/>
                <c:pt idx="0">
                  <c:v>плановое значение 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8.1848184818481495E-2"/>
                  <c:y val="2.4547681539807523E-2"/>
                </c:manualLayout>
              </c:layout>
              <c:showVal val="1"/>
            </c:dLbl>
            <c:dLbl>
              <c:idx val="1"/>
              <c:layout>
                <c:manualLayout>
                  <c:x val="7.1287128712871281E-2"/>
                  <c:y val="2.8682123067949841E-2"/>
                </c:manualLayout>
              </c:layout>
              <c:showVal val="1"/>
            </c:dLbl>
            <c:dLbl>
              <c:idx val="2"/>
              <c:layout>
                <c:manualLayout>
                  <c:x val="5.5445544554455446E-2"/>
                  <c:y val="-3.7037037037036509E-3"/>
                </c:manualLayout>
              </c:layout>
              <c:showVal val="1"/>
            </c:dLbl>
            <c:txPr>
              <a:bodyPr/>
              <a:lstStyle/>
              <a:p>
                <a:pPr>
                  <a:defRPr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Лист5!$B$88:$D$88</c:f>
              <c:strCache>
                <c:ptCount val="3"/>
                <c:pt idx="0">
                  <c:v> 2017 год</c:v>
                </c:pt>
                <c:pt idx="1">
                  <c:v> 2018 год</c:v>
                </c:pt>
                <c:pt idx="2">
                  <c:v>2019 год</c:v>
                </c:pt>
              </c:strCache>
            </c:strRef>
          </c:cat>
          <c:val>
            <c:numRef>
              <c:f>Лист5!$B$90:$D$90</c:f>
              <c:numCache>
                <c:formatCode>General</c:formatCode>
                <c:ptCount val="3"/>
                <c:pt idx="0">
                  <c:v>68</c:v>
                </c:pt>
                <c:pt idx="1">
                  <c:v>71</c:v>
                </c:pt>
                <c:pt idx="2">
                  <c:v>74</c:v>
                </c:pt>
              </c:numCache>
            </c:numRef>
          </c:val>
        </c:ser>
        <c:marker val="1"/>
        <c:axId val="122655104"/>
        <c:axId val="122656640"/>
      </c:lineChart>
      <c:catAx>
        <c:axId val="122655104"/>
        <c:scaling>
          <c:orientation val="minMax"/>
        </c:scaling>
        <c:axPos val="b"/>
        <c:tickLblPos val="nextTo"/>
        <c:crossAx val="122656640"/>
        <c:crosses val="autoZero"/>
        <c:auto val="1"/>
        <c:lblAlgn val="ctr"/>
        <c:lblOffset val="100"/>
      </c:catAx>
      <c:valAx>
        <c:axId val="122656640"/>
        <c:scaling>
          <c:orientation val="minMax"/>
        </c:scaling>
        <c:delete val="1"/>
        <c:axPos val="l"/>
        <c:numFmt formatCode="General" sourceLinked="1"/>
        <c:tickLblPos val="none"/>
        <c:crossAx val="122655104"/>
        <c:crosses val="autoZero"/>
        <c:crossBetween val="between"/>
      </c:valAx>
    </c:plotArea>
    <c:plotVisOnly val="1"/>
    <c:dispBlanksAs val="gap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200"/>
            </a:pPr>
            <a:r>
              <a:rPr lang="ru-RU" sz="1200"/>
              <a:t>Территория среды обитания охотничьих животных</a:t>
            </a:r>
          </a:p>
        </c:rich>
      </c:tx>
      <c:layout/>
    </c:title>
    <c:plotArea>
      <c:layout/>
      <c:pieChart>
        <c:varyColors val="1"/>
        <c:ser>
          <c:idx val="0"/>
          <c:order val="0"/>
          <c:explosion val="25"/>
          <c:cat>
            <c:strRef>
              <c:f>Лист1!$C$49:$C$51</c:f>
              <c:strCache>
                <c:ptCount val="3"/>
                <c:pt idx="0">
                  <c:v>общедоступные охотничьи угодья (6918,7 тыс га)</c:v>
                </c:pt>
                <c:pt idx="1">
                  <c:v>зоологические заказники, зеленые зоны (454,8 тыс. га)</c:v>
                </c:pt>
                <c:pt idx="2">
                  <c:v>закрепленные угодья (6686,3 тыс. га)</c:v>
                </c:pt>
              </c:strCache>
            </c:strRef>
          </c:cat>
          <c:val>
            <c:numRef>
              <c:f>Лист1!$D$49:$D$51</c:f>
              <c:numCache>
                <c:formatCode>General</c:formatCode>
                <c:ptCount val="3"/>
                <c:pt idx="0">
                  <c:v>6918.7</c:v>
                </c:pt>
                <c:pt idx="1">
                  <c:v>454.8</c:v>
                </c:pt>
                <c:pt idx="2">
                  <c:v>6686.3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590292405152261"/>
          <c:y val="0.2213547453060771"/>
          <c:w val="0.37371386172511473"/>
          <c:h val="0.74798980668814707"/>
        </c:manualLayout>
      </c:layout>
    </c:legend>
    <c:plotVisOnly val="1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1200" b="1" i="0" u="none" strike="noStrike" kern="1200" baseline="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Объем </a:t>
            </a:r>
            <a:r>
              <a:rPr lang="ru-RU" sz="1200" b="1" i="0" u="none" strike="noStrike" kern="1200" baseline="0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администрируемых</a:t>
            </a:r>
            <a:r>
              <a:rPr lang="ru-RU" sz="1200" b="1" i="0" u="none" strike="noStrike" kern="1200" baseline="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и курируемых платежей, поступивших в бюджеты </a:t>
            </a:r>
            <a:r>
              <a:rPr lang="ru-RU" sz="1200" b="1" i="0" u="none" strike="noStrike" kern="1200" baseline="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на 01.08.2019 </a:t>
            </a:r>
            <a:r>
              <a:rPr lang="ru-RU" sz="1200" b="1" i="0" u="none" strike="noStrike" kern="1200" baseline="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года </a:t>
            </a:r>
            <a:r>
              <a:rPr lang="ru-RU" sz="1200" b="1" i="0" u="none" strike="noStrike" kern="1200" baseline="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(тыс.руб.)</a:t>
            </a:r>
            <a:endParaRPr lang="ru-RU" sz="1200" b="1" i="0" u="none" strike="noStrike" kern="1200" baseline="0" dirty="0">
              <a:solidFill>
                <a:prstClr val="black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079764349812616"/>
          <c:y val="1.3522647559769041E-3"/>
        </c:manualLayout>
      </c:layout>
    </c:title>
    <c:view3D>
      <c:rotX val="75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8.1751789103101033E-2"/>
                  <c:y val="-0.27298882028422744"/>
                </c:manualLayout>
              </c:layout>
              <c:dLblPos val="bestFit"/>
              <c:showVal val="1"/>
            </c:dLbl>
            <c:dLbl>
              <c:idx val="1"/>
              <c:layout>
                <c:manualLayout>
                  <c:x val="-8.2584451607717199E-2"/>
                  <c:y val="-3.4616274112371281E-2"/>
                </c:manualLayout>
              </c:layout>
              <c:dLblPos val="bestFit"/>
              <c:showVal val="1"/>
            </c:dLbl>
            <c:dLbl>
              <c:idx val="2"/>
              <c:layout>
                <c:manualLayout>
                  <c:x val="5.6241561246564764E-2"/>
                  <c:y val="-0.16889765506643575"/>
                </c:manualLayout>
              </c:layout>
              <c:dLblPos val="bestFit"/>
              <c:showVal val="1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LeaderLines val="1"/>
          </c:dLbls>
          <c:cat>
            <c:strRef>
              <c:f>Лист1!$B$35:$B$37</c:f>
              <c:strCache>
                <c:ptCount val="3"/>
                <c:pt idx="0">
                  <c:v>Муниципальный бюджет (административные штрафы, ущербы)</c:v>
                </c:pt>
                <c:pt idx="1">
                  <c:v>Областной бюджет (сбор за пользование объектами животного мира)</c:v>
                </c:pt>
                <c:pt idx="2">
                  <c:v>Федеральный бюджет (пошлина за предоставление разрешения, доходы от аукционов)</c:v>
                </c:pt>
              </c:strCache>
            </c:strRef>
          </c:cat>
          <c:val>
            <c:numRef>
              <c:f>Лист1!$C$35:$C$37</c:f>
              <c:numCache>
                <c:formatCode>General</c:formatCode>
                <c:ptCount val="3"/>
                <c:pt idx="0">
                  <c:v>6562.3</c:v>
                </c:pt>
                <c:pt idx="1">
                  <c:v>614</c:v>
                </c:pt>
                <c:pt idx="2">
                  <c:v>5682.7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296789574914009"/>
          <c:y val="0.21195706936955325"/>
          <c:w val="0.34442957812931441"/>
          <c:h val="0.67124324687437931"/>
        </c:manualLayout>
      </c:layout>
      <c:txPr>
        <a:bodyPr/>
        <a:lstStyle/>
        <a:p>
          <a:pPr>
            <a:defRPr sz="9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r>
              <a:rPr lang="ru-RU" sz="1200">
                <a:latin typeface="Times New Roman" pitchFamily="18" charset="0"/>
                <a:cs typeface="Times New Roman" pitchFamily="18" charset="0"/>
              </a:rPr>
              <a:t>Объем поступлений в бюджеты всех уровней</a:t>
            </a:r>
          </a:p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r>
              <a:rPr lang="ru-RU" sz="1200">
                <a:latin typeface="Times New Roman" pitchFamily="18" charset="0"/>
                <a:cs typeface="Times New Roman" pitchFamily="18" charset="0"/>
              </a:rPr>
              <a:t>( млн. руб.)</a:t>
            </a:r>
          </a:p>
        </c:rich>
      </c:tx>
      <c:layout>
        <c:manualLayout>
          <c:xMode val="edge"/>
          <c:yMode val="edge"/>
          <c:x val="0.13318867348072436"/>
          <c:y val="0.11263376237458476"/>
        </c:manualLayout>
      </c:layout>
    </c:title>
    <c:plotArea>
      <c:layout>
        <c:manualLayout>
          <c:layoutTarget val="inner"/>
          <c:xMode val="edge"/>
          <c:yMode val="edge"/>
          <c:x val="3.3665472354923558E-2"/>
          <c:y val="0.34055149329727408"/>
          <c:w val="0.92679010508266357"/>
          <c:h val="0.49346838950935773"/>
        </c:manualLayout>
      </c:layout>
      <c:barChart>
        <c:barDir val="col"/>
        <c:grouping val="clustered"/>
        <c:ser>
          <c:idx val="0"/>
          <c:order val="0"/>
          <c:cat>
            <c:strRef>
              <c:f>Лист1!$B$164:$D$164</c:f>
              <c:strCache>
                <c:ptCount val="3"/>
                <c:pt idx="0">
                  <c:v>2018 год</c:v>
                </c:pt>
                <c:pt idx="1">
                  <c:v>на 01.08.2018 года</c:v>
                </c:pt>
                <c:pt idx="2">
                  <c:v>на 01.08.2019 года</c:v>
                </c:pt>
              </c:strCache>
            </c:strRef>
          </c:cat>
          <c:val>
            <c:numRef>
              <c:f>Лист1!$B$165:$D$165</c:f>
              <c:numCache>
                <c:formatCode>General</c:formatCode>
                <c:ptCount val="3"/>
                <c:pt idx="0">
                  <c:v>28.3</c:v>
                </c:pt>
                <c:pt idx="1">
                  <c:v>8.5</c:v>
                </c:pt>
                <c:pt idx="2">
                  <c:v>12.8</c:v>
                </c:pt>
              </c:numCache>
            </c:numRef>
          </c:val>
        </c:ser>
        <c:dLbls>
          <c:showVal val="1"/>
        </c:dLbls>
        <c:axId val="138734976"/>
        <c:axId val="138790016"/>
      </c:barChart>
      <c:catAx>
        <c:axId val="138734976"/>
        <c:scaling>
          <c:orientation val="minMax"/>
        </c:scaling>
        <c:axPos val="b"/>
        <c:tickLblPos val="nextTo"/>
        <c:crossAx val="138790016"/>
        <c:crosses val="autoZero"/>
        <c:auto val="1"/>
        <c:lblAlgn val="ctr"/>
        <c:lblOffset val="100"/>
      </c:catAx>
      <c:valAx>
        <c:axId val="138790016"/>
        <c:scaling>
          <c:orientation val="minMax"/>
        </c:scaling>
        <c:delete val="1"/>
        <c:axPos val="l"/>
        <c:numFmt formatCode="General" sourceLinked="1"/>
        <c:tickLblPos val="none"/>
        <c:crossAx val="138734976"/>
        <c:crosses val="autoZero"/>
        <c:crossBetween val="between"/>
      </c:valAx>
    </c:plotArea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04AC72-A9E5-46E5-80C2-9C39649E0166}" type="datetimeFigureOut">
              <a:rPr lang="ru-RU" smtClean="0"/>
              <a:pPr/>
              <a:t>10.10.2019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35013"/>
            <a:ext cx="4897437" cy="36750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54828"/>
            <a:ext cx="5388610" cy="44098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07955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07955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086D06-2DCE-4F12-9ECA-282A4D2878B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Учеты численности животных проводятся на всей территории охотничьих угодий области и представляют систему регулярных наблюдений.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Основной задачей таких работ является сохранение и разумное использование биологических ресурсов. На основании данных мониторинга принимаются решения о введении охранных режимов, определяются объемы биотехнических мероприятий, принимаются решения о регулировании численности, рассчитываются лимиты добычи и нормы изъятия охотничьих видов животных  без нанесения ущерба видовому разнообразию.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 территории охотничьих угодий области подлежали учету в 2017 году 45 видов животных в 2017 году и 47 – в 2018 году. Весь необходимый объем учетных мероприятий выполнен.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Одним из основных критериев достоверности учетных работ является показатель отношения фактической добычи лося к установленным лимитам. Среднее плановое значение показателя за двухлетний период, установленное Минприроды, составляет 73,1%, фактическое среднее значение превышает плановое на 15%.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86D06-2DCE-4F12-9ECA-282A4D2878BD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Департамент также участвует в деле сохранения исчезающих видов животных. В области ведется работа по поддержке, охране  и долгосрочному сохранению исчезающего животного планеты - зубра.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 итогам многолетней акклиматизации самых крупных млекопитающих Европы территория области признана пригодной для существования данного вида, а вологодская популяция зубра является своеобразным генетическим резервом поголовья.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 итогам ежегодной оценки численности и состояния популяции в 2017 году на территории области обитало 68 особей зубра, в 2018 году стадо увеличилось до 72 особей.</a:t>
            </a:r>
            <a:endParaRPr lang="ru-R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86D06-2DCE-4F12-9ECA-282A4D2878BD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F4149-DCBA-4B4C-A9E4-696EE8D2C24B}" type="datetime1">
              <a:rPr lang="ru-RU" smtClean="0"/>
              <a:pPr/>
              <a:t>10.10.2019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EA291-E61C-4E59-B1C1-1C096E8EB1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76932-5DC6-406E-A52B-754CF308CDC8}" type="datetime1">
              <a:rPr lang="ru-RU" smtClean="0"/>
              <a:pPr/>
              <a:t>10.10.2019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EA291-E61C-4E59-B1C1-1C096E8EB1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13B7F-1F63-4569-8A3C-30294826435A}" type="datetime1">
              <a:rPr lang="ru-RU" smtClean="0"/>
              <a:pPr/>
              <a:t>10.10.2019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EA291-E61C-4E59-B1C1-1C096E8EB1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B8FE3-6279-4832-9209-19208DF272A0}" type="datetime1">
              <a:rPr lang="ru-RU" smtClean="0"/>
              <a:pPr/>
              <a:t>10.10.2019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EA291-E61C-4E59-B1C1-1C096E8EB1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D37AE-373B-4AE3-BBC1-9612616E1C5E}" type="datetime1">
              <a:rPr lang="ru-RU" smtClean="0"/>
              <a:pPr/>
              <a:t>10.10.2019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EA291-E61C-4E59-B1C1-1C096E8EB1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9248-A158-4216-987B-1F13B6413960}" type="datetime1">
              <a:rPr lang="ru-RU" smtClean="0"/>
              <a:pPr/>
              <a:t>10.10.2019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EA291-E61C-4E59-B1C1-1C096E8EB1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E1F70-B02C-473F-844E-D5A5F416CCBF}" type="datetime1">
              <a:rPr lang="ru-RU" smtClean="0"/>
              <a:pPr/>
              <a:t>10.10.2019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EA291-E61C-4E59-B1C1-1C096E8EB1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BC546-828D-4837-8214-0B08672037BD}" type="datetime1">
              <a:rPr lang="ru-RU" smtClean="0"/>
              <a:pPr/>
              <a:t>10.10.2019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EA291-E61C-4E59-B1C1-1C096E8EB1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27C76-FF37-4F3E-8F6B-18550EEDC09F}" type="datetime1">
              <a:rPr lang="ru-RU" smtClean="0"/>
              <a:pPr/>
              <a:t>10.10.2019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EA291-E61C-4E59-B1C1-1C096E8EB1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4C677-D7CD-41E7-B2E7-1A20BC5D5E27}" type="datetime1">
              <a:rPr lang="ru-RU" smtClean="0"/>
              <a:pPr/>
              <a:t>10.10.2019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EA291-E61C-4E59-B1C1-1C096E8EB1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7237-E887-40AE-8CDF-BBEA4CDCC077}" type="datetime1">
              <a:rPr lang="ru-RU" smtClean="0"/>
              <a:pPr/>
              <a:t>10.10.2019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EA291-E61C-4E59-B1C1-1C096E8EB1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BD58C-CB40-4C30-A457-759FB9749055}" type="datetime1">
              <a:rPr lang="ru-RU" smtClean="0"/>
              <a:pPr/>
              <a:t>10.10.2019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EA291-E61C-4E59-B1C1-1C096E8EB18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Relationship Id="rId5" Type="http://schemas.openxmlformats.org/officeDocument/2006/relationships/chart" Target="../charts/char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chart" Target="../charts/chart3.xml"/><Relationship Id="rId7" Type="http://schemas.openxmlformats.org/officeDocument/2006/relationships/chart" Target="../charts/chart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Номер слайда 1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5E91EB-7616-482C-B598-37EA03F8FF34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9" name="TextBox 8"/>
          <p:cNvSpPr txBox="1"/>
          <p:nvPr/>
        </p:nvSpPr>
        <p:spPr>
          <a:xfrm>
            <a:off x="179512" y="2348880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Свыше 45 тысяч особей, 3,1 особи на 1000 га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67544" y="260648"/>
            <a:ext cx="8064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Основные результаты реализации программных мероприятий в 2019 году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Диаграмма 10"/>
          <p:cNvGraphicFramePr/>
          <p:nvPr/>
        </p:nvGraphicFramePr>
        <p:xfrm>
          <a:off x="323528" y="3717032"/>
          <a:ext cx="3888432" cy="216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4211960" y="3789040"/>
            <a:ext cx="47525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Рост лимитов добычи  в сезоне охоты 2018-2019 года - лося на 4% , медведя на 15 %</a:t>
            </a:r>
          </a:p>
        </p:txBody>
      </p:sp>
      <p:pic>
        <p:nvPicPr>
          <p:cNvPr id="14" name="Рисунок 13" descr="492628_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99792" y="1124744"/>
            <a:ext cx="1495450" cy="127502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2987824" y="2420888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Свыше 11,3 тысяч особей, 0, 8 особи на 1000 га</a:t>
            </a:r>
          </a:p>
        </p:txBody>
      </p:sp>
      <p:pic>
        <p:nvPicPr>
          <p:cNvPr id="20" name="Рисунок 19" descr="hello_html_5d91a9a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BFFA4"/>
              </a:clrFrom>
              <a:clrTo>
                <a:srgbClr val="FBFFA4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1520" y="836712"/>
            <a:ext cx="1512168" cy="1372357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4355976" y="1844824"/>
            <a:ext cx="41044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территории области подлежат учету 49% видов</a:t>
            </a:r>
          </a:p>
        </p:txBody>
      </p:sp>
      <p:sp>
        <p:nvSpPr>
          <p:cNvPr id="26" name="Стрелка вниз 25"/>
          <p:cNvSpPr/>
          <p:nvPr/>
        </p:nvSpPr>
        <p:spPr>
          <a:xfrm rot="10800000">
            <a:off x="3923928" y="4005064"/>
            <a:ext cx="288032" cy="1080120"/>
          </a:xfrm>
          <a:prstGeom prst="downArrow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21" name="Диаграмма 20"/>
          <p:cNvGraphicFramePr/>
          <p:nvPr/>
        </p:nvGraphicFramePr>
        <p:xfrm>
          <a:off x="5076056" y="4437112"/>
          <a:ext cx="3456384" cy="22060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/>
          <a:p>
            <a:fld id="{A42EA291-E61C-4E59-B1C1-1C096E8EB18E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5076056" y="116632"/>
            <a:ext cx="29888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                       плановое значение </a:t>
            </a:r>
            <a:endParaRPr lang="ru-RU" sz="1400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4860032" y="260648"/>
            <a:ext cx="936104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aphicFrame>
        <p:nvGraphicFramePr>
          <p:cNvPr id="10" name="Диаграмма 9"/>
          <p:cNvGraphicFramePr/>
          <p:nvPr/>
        </p:nvGraphicFramePr>
        <p:xfrm>
          <a:off x="179512" y="260648"/>
          <a:ext cx="4104456" cy="2016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Диаграмма 13"/>
          <p:cNvGraphicFramePr/>
          <p:nvPr/>
        </p:nvGraphicFramePr>
        <p:xfrm>
          <a:off x="4427984" y="332656"/>
          <a:ext cx="4464496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Диаграмма 12"/>
          <p:cNvGraphicFramePr/>
          <p:nvPr/>
        </p:nvGraphicFramePr>
        <p:xfrm>
          <a:off x="4499992" y="2636912"/>
          <a:ext cx="3240360" cy="1735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5" name="Рисунок 14" descr="9-wolf-png-image-picture-download.png"/>
          <p:cNvPicPr>
            <a:picLocks noChangeAspect="1"/>
          </p:cNvPicPr>
          <p:nvPr/>
        </p:nvPicPr>
        <p:blipFill>
          <a:blip r:embed="rId6" cstate="print"/>
          <a:srcRect l="13548" t="20322" r="32260"/>
          <a:stretch>
            <a:fillRect/>
          </a:stretch>
        </p:blipFill>
        <p:spPr>
          <a:xfrm>
            <a:off x="467544" y="2636912"/>
            <a:ext cx="1656184" cy="1623380"/>
          </a:xfrm>
          <a:prstGeom prst="rect">
            <a:avLst/>
          </a:prstGeom>
        </p:spPr>
      </p:pic>
      <p:sp>
        <p:nvSpPr>
          <p:cNvPr id="16" name="Стрелка вниз 15"/>
          <p:cNvSpPr/>
          <p:nvPr/>
        </p:nvSpPr>
        <p:spPr>
          <a:xfrm>
            <a:off x="2339752" y="2852936"/>
            <a:ext cx="115667" cy="1001255"/>
          </a:xfrm>
          <a:prstGeom prst="downArrow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2627784" y="3573016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30%,  к уровню прошлого года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23528" y="4149080"/>
            <a:ext cx="2376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300 особей, 0,02 особи на 1000 га</a:t>
            </a:r>
          </a:p>
        </p:txBody>
      </p:sp>
      <p:graphicFrame>
        <p:nvGraphicFramePr>
          <p:cNvPr id="21" name="Диаграмма 20"/>
          <p:cNvGraphicFramePr/>
          <p:nvPr/>
        </p:nvGraphicFramePr>
        <p:xfrm>
          <a:off x="3635896" y="4437112"/>
          <a:ext cx="4104456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pic>
        <p:nvPicPr>
          <p:cNvPr id="22" name="Рисунок 21" descr="RES_1055-2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27584" y="4941168"/>
            <a:ext cx="1860462" cy="1240928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7452320" y="3068960"/>
            <a:ext cx="151216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Ликвидация задолженности по выплате денежных  вознаграждений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/>
          <a:p>
            <a:fld id="{A42EA291-E61C-4E59-B1C1-1C096E8EB18E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79512" y="2708920"/>
            <a:ext cx="3888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</a:rPr>
              <a:t>Доля закрепленных угодий  в общей площади охотничьих угодий  -  49% (план - 48,74%)</a:t>
            </a:r>
            <a:endParaRPr lang="ru-RU" sz="1400" dirty="0">
              <a:solidFill>
                <a:schemeClr val="tx2">
                  <a:lumMod val="60000"/>
                  <a:lumOff val="40000"/>
                </a:schemeClr>
              </a:solidFill>
              <a:latin typeface="Times New Roman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3923928" y="116632"/>
          <a:ext cx="5035079" cy="5013582"/>
        </p:xfrm>
        <a:graphic>
          <a:graphicData uri="http://schemas.openxmlformats.org/drawingml/2006/table">
            <a:tbl>
              <a:tblPr/>
              <a:tblGrid>
                <a:gridCol w="3722571"/>
                <a:gridCol w="1312508"/>
              </a:tblGrid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</a:rPr>
                        <a:t>Наименование  целевого показателя</a:t>
                      </a:r>
                      <a:endParaRPr lang="ru-RU" sz="1000" b="1" dirty="0">
                        <a:latin typeface="Times New Roman"/>
                        <a:ea typeface="Times New Roman"/>
                      </a:endParaRPr>
                    </a:p>
                  </a:txBody>
                  <a:tcPr marL="33182" marR="33182" marT="54589" marB="545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</a:rPr>
                        <a:t>Оценка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</a:rPr>
                        <a:t>2019 план/факт</a:t>
                      </a:r>
                      <a:endParaRPr lang="ru-RU" sz="1000" b="1" dirty="0">
                        <a:latin typeface="Times New Roman"/>
                        <a:ea typeface="Times New Roman"/>
                      </a:endParaRPr>
                    </a:p>
                  </a:txBody>
                  <a:tcPr marL="33182" marR="33182" marT="54589" marB="545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0439">
                <a:tc>
                  <a:txBody>
                    <a:bodyPr/>
                    <a:lstStyle/>
                    <a:p>
                      <a:pPr marL="38100" marR="38100" fontAlgn="t" latinLnBrk="1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Наличие </a:t>
                      </a: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схемы размещения, использования и охраны охотничьих угодий на территории области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</a:rPr>
                        <a:t>Работы ведутся, окончание работ по плану в 2020 году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33182" marR="33182" marT="54589" marB="545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5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</a:rPr>
                        <a:t>выполнение бюджетным учреждением мероприятий по </a:t>
                      </a: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организации охраны </a:t>
                      </a:r>
                      <a:r>
                        <a:rPr lang="ru-RU" sz="1000" dirty="0">
                          <a:latin typeface="Times New Roman"/>
                          <a:ea typeface="Times New Roman"/>
                        </a:rPr>
                        <a:t>и воспроизводства объектов животного мира и среды их обитания</a:t>
                      </a:r>
                    </a:p>
                  </a:txBody>
                  <a:tcPr marL="33182" marR="33182" marT="54589" marB="545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</a:rPr>
                        <a:t>100%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33182" marR="33182" marT="54589" marB="545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66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</a:rPr>
                        <a:t>количество государственных охотничьих инспекторов в муниципальном образовании, на территории которого находятся охотничьи угодья</a:t>
                      </a:r>
                    </a:p>
                  </a:txBody>
                  <a:tcPr marL="33182" marR="33182" marT="54589" marB="545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</a:rPr>
                        <a:t>2 инспектора</a:t>
                      </a:r>
                      <a:r>
                        <a:rPr lang="ru-RU" sz="1000" baseline="0" dirty="0" smtClean="0">
                          <a:latin typeface="Times New Roman"/>
                          <a:ea typeface="Times New Roman"/>
                        </a:rPr>
                        <a:t> на район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33182" marR="33182" marT="54589" marB="545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</a:rPr>
                        <a:t>издание документа об утверждении лимита добычи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</a:rPr>
                        <a:t>охотресурсов</a:t>
                      </a:r>
                      <a:r>
                        <a:rPr lang="ru-RU" sz="1000" dirty="0">
                          <a:latin typeface="Times New Roman"/>
                          <a:ea typeface="Times New Roman"/>
                        </a:rPr>
                        <a:t> в срок до 1 августа текущего года</a:t>
                      </a:r>
                    </a:p>
                  </a:txBody>
                  <a:tcPr marL="33182" marR="33182" marT="54589" marB="545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</a:rPr>
                        <a:t>издание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33182" marR="33182" marT="54589" marB="545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81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</a:rPr>
                        <a:t>соответствие изданного областного </a:t>
                      </a:r>
                      <a:r>
                        <a:rPr lang="ru-RU" sz="1000" dirty="0" smtClean="0">
                          <a:latin typeface="Times New Roman"/>
                          <a:ea typeface="Times New Roman"/>
                        </a:rPr>
                        <a:t>НПА  </a:t>
                      </a:r>
                      <a:r>
                        <a:rPr lang="ru-RU" sz="1000" dirty="0">
                          <a:latin typeface="Times New Roman"/>
                          <a:ea typeface="Times New Roman"/>
                        </a:rPr>
                        <a:t>об утверждении видов разрешенной охоты и параметров осуществления охоты в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</a:rPr>
                        <a:t>охотугодьях</a:t>
                      </a:r>
                      <a:r>
                        <a:rPr lang="ru-RU" sz="1000" dirty="0">
                          <a:latin typeface="Times New Roman"/>
                          <a:ea typeface="Times New Roman"/>
                        </a:rPr>
                        <a:t> на территории области законодательству </a:t>
                      </a:r>
                      <a:r>
                        <a:rPr lang="ru-RU" sz="1000" dirty="0" smtClean="0">
                          <a:latin typeface="Times New Roman"/>
                          <a:ea typeface="Times New Roman"/>
                        </a:rPr>
                        <a:t>РФ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33182" marR="33182" marT="54589" marB="545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</a:rPr>
                        <a:t>соответствие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33182" marR="33182" marT="54589" marB="545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1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</a:rPr>
                        <a:t>представление сведений </a:t>
                      </a:r>
                      <a:r>
                        <a:rPr lang="ru-RU" sz="1000" dirty="0" err="1" smtClean="0">
                          <a:latin typeface="Times New Roman"/>
                          <a:ea typeface="Times New Roman"/>
                        </a:rPr>
                        <a:t>гос</a:t>
                      </a:r>
                      <a:r>
                        <a:rPr lang="ru-RU" sz="1000" dirty="0" smtClean="0"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</a:rPr>
                        <a:t>охотхозяйственного</a:t>
                      </a:r>
                      <a:r>
                        <a:rPr lang="ru-RU" sz="1000" dirty="0">
                          <a:latin typeface="Times New Roman"/>
                          <a:ea typeface="Times New Roman"/>
                        </a:rPr>
                        <a:t> реестра в Минприроды России в установленные сроки</a:t>
                      </a:r>
                    </a:p>
                  </a:txBody>
                  <a:tcPr marL="33182" marR="33182" marT="54589" marB="545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</a:rPr>
                        <a:t>Своевременное представление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33182" marR="33182" marT="54589" marB="545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65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доля государственных услуг, предоставленных в электронной форме Департаментом по охране, контролю и регулированию использования объектов животного мира области</a:t>
                      </a:r>
                      <a:endParaRPr lang="ru-RU" sz="10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33182" marR="33182" marT="54589" marB="545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</a:rPr>
                        <a:t>72%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33182" marR="33182" marT="54589" marB="545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6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степень реализации комплексного плана действий по реализации государственной программы</a:t>
                      </a:r>
                      <a:endParaRPr lang="ru-RU" sz="10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33182" marR="33182" marT="54589" marB="545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</a:rPr>
                        <a:t>100%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33182" marR="33182" marT="54589" marB="5458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Диаграмма 11"/>
          <p:cNvGraphicFramePr/>
          <p:nvPr/>
        </p:nvGraphicFramePr>
        <p:xfrm>
          <a:off x="323528" y="260648"/>
          <a:ext cx="3528392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Диаграмма 14"/>
          <p:cNvGraphicFramePr/>
          <p:nvPr/>
        </p:nvGraphicFramePr>
        <p:xfrm>
          <a:off x="323528" y="3356992"/>
          <a:ext cx="3433564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6" name="Диаграмма 15"/>
          <p:cNvGraphicFramePr/>
          <p:nvPr/>
        </p:nvGraphicFramePr>
        <p:xfrm>
          <a:off x="4211960" y="4941168"/>
          <a:ext cx="4320480" cy="1916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2893</TotalTime>
  <Words>593</Words>
  <Application>Microsoft Office PowerPoint</Application>
  <PresentationFormat>Экран (4:3)</PresentationFormat>
  <Paragraphs>78</Paragraphs>
  <Slides>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динамике исполнения целевых показателей государственной программы «Охрана окружающей среды, воспроизводство и рациональное использование природных ресурсов на 2013-2020 годы» по итогам 2017 и 2018 годов</dc:title>
  <dc:creator>Napalkova</dc:creator>
  <cp:lastModifiedBy>Ostrovskaya.YV</cp:lastModifiedBy>
  <cp:revision>241</cp:revision>
  <dcterms:created xsi:type="dcterms:W3CDTF">2019-06-14T11:09:03Z</dcterms:created>
  <dcterms:modified xsi:type="dcterms:W3CDTF">2019-10-10T13:04:49Z</dcterms:modified>
</cp:coreProperties>
</file>