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7272338" cy="10404475"/>
  <p:notesSz cx="6797675" cy="9926638"/>
  <p:defaultTextStyle>
    <a:defPPr>
      <a:defRPr lang="ru-RU"/>
    </a:defPPr>
    <a:lvl1pPr marL="0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984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9968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4953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9936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4920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9904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34889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9873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882" y="726"/>
      </p:cViewPr>
      <p:guideLst>
        <p:guide orient="horz" pos="3278"/>
        <p:guide pos="22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38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4713A344-218B-4576-9A80-B0676E28A277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435F1F62-3DB2-4486-A52B-87AB89AE43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8282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39900" y="0"/>
            <a:ext cx="3317875" cy="474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4" cy="446722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75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984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9968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4953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9936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4920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9904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34889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9873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8675" y="744538"/>
            <a:ext cx="260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722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8675" y="744538"/>
            <a:ext cx="260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722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8675" y="744538"/>
            <a:ext cx="260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722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8675" y="744538"/>
            <a:ext cx="260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722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426" y="3232134"/>
            <a:ext cx="6181488" cy="22302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0851" y="5895870"/>
            <a:ext cx="5090637" cy="2658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4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2FDA-0E15-446D-88C0-BBFFAD112E56}" type="datetime1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83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B52-3AF8-48C1-8CC3-76F2AFAED448}" type="datetime1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551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72445" y="416665"/>
            <a:ext cx="1636276" cy="88775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3617" y="416665"/>
            <a:ext cx="4787622" cy="88775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AC4-0DAF-47B1-B30F-903D1C0F30E4}" type="datetime1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3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5EC3-135E-42C0-955E-09F5486AA169}" type="datetime1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64" y="6685839"/>
            <a:ext cx="6181488" cy="206644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464" y="4409865"/>
            <a:ext cx="6181488" cy="22759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9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99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49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9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49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9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348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9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FC7-57DF-473C-A6AC-A8E45994C0B7}" type="datetime1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75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617" y="2427714"/>
            <a:ext cx="3211949" cy="686647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96772" y="2427714"/>
            <a:ext cx="3211949" cy="686647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A98-D696-4AD5-8D88-CE2063BA6CF1}" type="datetime1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9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619" y="2328965"/>
            <a:ext cx="3213212" cy="9706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984" indent="0">
              <a:buNone/>
              <a:defRPr sz="2200" b="1"/>
            </a:lvl2pPr>
            <a:lvl3pPr marL="1009968" indent="0">
              <a:buNone/>
              <a:defRPr sz="2000" b="1"/>
            </a:lvl3pPr>
            <a:lvl4pPr marL="1514953" indent="0">
              <a:buNone/>
              <a:defRPr sz="1800" b="1"/>
            </a:lvl4pPr>
            <a:lvl5pPr marL="2019936" indent="0">
              <a:buNone/>
              <a:defRPr sz="1800" b="1"/>
            </a:lvl5pPr>
            <a:lvl6pPr marL="2524920" indent="0">
              <a:buNone/>
              <a:defRPr sz="1800" b="1"/>
            </a:lvl6pPr>
            <a:lvl7pPr marL="3029904" indent="0">
              <a:buNone/>
              <a:defRPr sz="1800" b="1"/>
            </a:lvl7pPr>
            <a:lvl8pPr marL="3534889" indent="0">
              <a:buNone/>
              <a:defRPr sz="1800" b="1"/>
            </a:lvl8pPr>
            <a:lvl9pPr marL="403987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619" y="3299567"/>
            <a:ext cx="3213212" cy="599461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94249" y="2328965"/>
            <a:ext cx="3214474" cy="9706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984" indent="0">
              <a:buNone/>
              <a:defRPr sz="2200" b="1"/>
            </a:lvl2pPr>
            <a:lvl3pPr marL="1009968" indent="0">
              <a:buNone/>
              <a:defRPr sz="2000" b="1"/>
            </a:lvl3pPr>
            <a:lvl4pPr marL="1514953" indent="0">
              <a:buNone/>
              <a:defRPr sz="1800" b="1"/>
            </a:lvl4pPr>
            <a:lvl5pPr marL="2019936" indent="0">
              <a:buNone/>
              <a:defRPr sz="1800" b="1"/>
            </a:lvl5pPr>
            <a:lvl6pPr marL="2524920" indent="0">
              <a:buNone/>
              <a:defRPr sz="1800" b="1"/>
            </a:lvl6pPr>
            <a:lvl7pPr marL="3029904" indent="0">
              <a:buNone/>
              <a:defRPr sz="1800" b="1"/>
            </a:lvl7pPr>
            <a:lvl8pPr marL="3534889" indent="0">
              <a:buNone/>
              <a:defRPr sz="1800" b="1"/>
            </a:lvl8pPr>
            <a:lvl9pPr marL="403987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94249" y="3299567"/>
            <a:ext cx="3214474" cy="599461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59D1-51F5-4A2D-A4FE-124F63B48CC9}" type="datetime1">
              <a:rPr lang="ru-RU" smtClean="0"/>
              <a:pPr/>
              <a:t>04.07.2018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50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FB03-3773-4D36-B07A-F1F075085CD1}" type="datetime1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3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47F-8447-4B0B-BE58-672B3D3394AF}" type="datetime1">
              <a:rPr lang="ru-RU" smtClean="0"/>
              <a:pPr/>
              <a:t>04.07.2018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69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18" y="414253"/>
            <a:ext cx="2392549" cy="176298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284" y="414256"/>
            <a:ext cx="4065439" cy="887993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618" y="2177235"/>
            <a:ext cx="2392549" cy="7116951"/>
          </a:xfrm>
        </p:spPr>
        <p:txBody>
          <a:bodyPr/>
          <a:lstStyle>
            <a:lvl1pPr marL="0" indent="0">
              <a:buNone/>
              <a:defRPr sz="1500"/>
            </a:lvl1pPr>
            <a:lvl2pPr marL="504984" indent="0">
              <a:buNone/>
              <a:defRPr sz="1300"/>
            </a:lvl2pPr>
            <a:lvl3pPr marL="1009968" indent="0">
              <a:buNone/>
              <a:defRPr sz="1100"/>
            </a:lvl3pPr>
            <a:lvl4pPr marL="1514953" indent="0">
              <a:buNone/>
              <a:defRPr sz="1000"/>
            </a:lvl4pPr>
            <a:lvl5pPr marL="2019936" indent="0">
              <a:buNone/>
              <a:defRPr sz="1000"/>
            </a:lvl5pPr>
            <a:lvl6pPr marL="2524920" indent="0">
              <a:buNone/>
              <a:defRPr sz="1000"/>
            </a:lvl6pPr>
            <a:lvl7pPr marL="3029904" indent="0">
              <a:buNone/>
              <a:defRPr sz="1000"/>
            </a:lvl7pPr>
            <a:lvl8pPr marL="3534889" indent="0">
              <a:buNone/>
              <a:defRPr sz="1000"/>
            </a:lvl8pPr>
            <a:lvl9pPr marL="40398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9B8E-3716-4D01-958C-EA5E2521296E}" type="datetime1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965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429" y="7283134"/>
            <a:ext cx="4363403" cy="8598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5429" y="929660"/>
            <a:ext cx="4363403" cy="6242685"/>
          </a:xfrm>
        </p:spPr>
        <p:txBody>
          <a:bodyPr/>
          <a:lstStyle>
            <a:lvl1pPr marL="0" indent="0">
              <a:buNone/>
              <a:defRPr sz="3500"/>
            </a:lvl1pPr>
            <a:lvl2pPr marL="504984" indent="0">
              <a:buNone/>
              <a:defRPr sz="3100"/>
            </a:lvl2pPr>
            <a:lvl3pPr marL="1009968" indent="0">
              <a:buNone/>
              <a:defRPr sz="2600"/>
            </a:lvl3pPr>
            <a:lvl4pPr marL="1514953" indent="0">
              <a:buNone/>
              <a:defRPr sz="2200"/>
            </a:lvl4pPr>
            <a:lvl5pPr marL="2019936" indent="0">
              <a:buNone/>
              <a:defRPr sz="2200"/>
            </a:lvl5pPr>
            <a:lvl6pPr marL="2524920" indent="0">
              <a:buNone/>
              <a:defRPr sz="2200"/>
            </a:lvl6pPr>
            <a:lvl7pPr marL="3029904" indent="0">
              <a:buNone/>
              <a:defRPr sz="2200"/>
            </a:lvl7pPr>
            <a:lvl8pPr marL="3534889" indent="0">
              <a:buNone/>
              <a:defRPr sz="2200"/>
            </a:lvl8pPr>
            <a:lvl9pPr marL="4039873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5429" y="8142949"/>
            <a:ext cx="4363403" cy="1221080"/>
          </a:xfrm>
        </p:spPr>
        <p:txBody>
          <a:bodyPr/>
          <a:lstStyle>
            <a:lvl1pPr marL="0" indent="0">
              <a:buNone/>
              <a:defRPr sz="1500"/>
            </a:lvl1pPr>
            <a:lvl2pPr marL="504984" indent="0">
              <a:buNone/>
              <a:defRPr sz="1300"/>
            </a:lvl2pPr>
            <a:lvl3pPr marL="1009968" indent="0">
              <a:buNone/>
              <a:defRPr sz="1100"/>
            </a:lvl3pPr>
            <a:lvl4pPr marL="1514953" indent="0">
              <a:buNone/>
              <a:defRPr sz="1000"/>
            </a:lvl4pPr>
            <a:lvl5pPr marL="2019936" indent="0">
              <a:buNone/>
              <a:defRPr sz="1000"/>
            </a:lvl5pPr>
            <a:lvl6pPr marL="2524920" indent="0">
              <a:buNone/>
              <a:defRPr sz="1000"/>
            </a:lvl6pPr>
            <a:lvl7pPr marL="3029904" indent="0">
              <a:buNone/>
              <a:defRPr sz="1000"/>
            </a:lvl7pPr>
            <a:lvl8pPr marL="3534889" indent="0">
              <a:buNone/>
              <a:defRPr sz="1000"/>
            </a:lvl8pPr>
            <a:lvl9pPr marL="40398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4E1-41C8-4448-A01D-10D21AABCB00}" type="datetime1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305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17" y="416661"/>
            <a:ext cx="6545105" cy="1734080"/>
          </a:xfrm>
          <a:prstGeom prst="rect">
            <a:avLst/>
          </a:prstGeom>
        </p:spPr>
        <p:txBody>
          <a:bodyPr vert="horz" lIns="100997" tIns="50499" rIns="100997" bIns="5049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617" y="2427714"/>
            <a:ext cx="6545105" cy="6866472"/>
          </a:xfrm>
          <a:prstGeom prst="rect">
            <a:avLst/>
          </a:prstGeom>
        </p:spPr>
        <p:txBody>
          <a:bodyPr vert="horz" lIns="100997" tIns="50499" rIns="100997" bIns="504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3617" y="9643411"/>
            <a:ext cx="1696879" cy="553942"/>
          </a:xfrm>
          <a:prstGeom prst="rect">
            <a:avLst/>
          </a:prstGeom>
        </p:spPr>
        <p:txBody>
          <a:bodyPr vert="horz" lIns="100997" tIns="50499" rIns="100997" bIns="504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49213-65B0-48B3-A2CB-1DF9E00E09A7}" type="datetime1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84716" y="9643411"/>
            <a:ext cx="2302907" cy="553942"/>
          </a:xfrm>
          <a:prstGeom prst="rect">
            <a:avLst/>
          </a:prstGeom>
        </p:spPr>
        <p:txBody>
          <a:bodyPr vert="horz" lIns="100997" tIns="50499" rIns="100997" bIns="504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211842" y="9643411"/>
            <a:ext cx="1696879" cy="553942"/>
          </a:xfrm>
          <a:prstGeom prst="rect">
            <a:avLst/>
          </a:prstGeom>
        </p:spPr>
        <p:txBody>
          <a:bodyPr vert="horz" lIns="100997" tIns="50499" rIns="100997" bIns="504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77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0996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738" indent="-378738" algn="l" defTabSz="100996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0599" indent="-315615" algn="l" defTabSz="100996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2461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7444" indent="-252492" algn="l" defTabSz="100996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2428" indent="-252492" algn="l" defTabSz="100996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412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2397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7381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92365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4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968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953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9936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4920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9904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4889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9873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microsoft.com/office/2007/relationships/hdphoto" Target="../media/hdphoto9.wdp"/><Relationship Id="rId9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microsoft.com/office/2007/relationships/hdphoto" Target="../media/hdphoto1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9.wdp"/><Relationship Id="rId9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70" y="2573971"/>
            <a:ext cx="3609009" cy="16545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952250" y="10106803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106803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69514" y="1732262"/>
            <a:ext cx="1507772" cy="379522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cap="all" spc="332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ПАМЯТКА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1097" y="2117485"/>
            <a:ext cx="3044437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ПОЛУЧИТЬ БЕСПЛАТНУЮ ЮРИДИЧЕСКУЮ ПОМОЩЬ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910" b="89414" l="6757" r="8986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63" y="805791"/>
            <a:ext cx="1084134" cy="11190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08257" y="859731"/>
            <a:ext cx="2564081" cy="609816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Департамент</a:t>
            </a:r>
          </a:p>
          <a:p>
            <a:pPr algn="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по обеспечению деятельности мировых судей Вологодской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64024" y="6260405"/>
            <a:ext cx="3636171" cy="38522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КАКИХ ВИДАХ ОКАЗЫВАЕТСЯ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708257" y="6701630"/>
            <a:ext cx="1676818" cy="566202"/>
          </a:xfrm>
          <a:prstGeom prst="wedgeRoundRectCallout">
            <a:avLst>
              <a:gd name="adj1" fmla="val -27809"/>
              <a:gd name="adj2" fmla="val 4218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11030" y="6757099"/>
            <a:ext cx="1871272" cy="45526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Органы исполнительной государственной власти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33837" y="7395550"/>
            <a:ext cx="1508440" cy="6481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33837" y="7404434"/>
            <a:ext cx="1508440" cy="630365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правовое консультирование в устной форме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704306" y="8151866"/>
            <a:ext cx="1676818" cy="550778"/>
          </a:xfrm>
          <a:prstGeom prst="wedgeRoundRectCallout">
            <a:avLst>
              <a:gd name="adj1" fmla="val -28560"/>
              <a:gd name="adj2" fmla="val 4834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36378" y="8151866"/>
            <a:ext cx="1774045" cy="630365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Адвокаты Адвокатской палаты Вологодской области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07191" y="8782231"/>
            <a:ext cx="1535956" cy="5167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07190" y="7377782"/>
            <a:ext cx="1493242" cy="6659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579877" y="7329403"/>
            <a:ext cx="1547867" cy="780427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правовое консультирование в письменной форме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36737" y="8725404"/>
            <a:ext cx="1696677" cy="630365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составление документов правового характера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56181" y="8876719"/>
            <a:ext cx="1535956" cy="5167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648715" y="8819893"/>
            <a:ext cx="1696677" cy="630365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представление интересов в судах, органах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6411">
            <a:off x="6303915" y="6665465"/>
            <a:ext cx="619707" cy="6659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1660" flipV="1">
            <a:off x="4153039" y="6673636"/>
            <a:ext cx="599771" cy="6640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1660" flipV="1">
            <a:off x="4272395" y="8333684"/>
            <a:ext cx="457767" cy="5068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6411">
            <a:off x="6386424" y="8316891"/>
            <a:ext cx="375592" cy="40363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1142">
            <a:off x="4265192" y="8079984"/>
            <a:ext cx="426616" cy="4774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1433" flipV="1">
            <a:off x="6386340" y="8074205"/>
            <a:ext cx="384732" cy="406748"/>
          </a:xfrm>
          <a:prstGeom prst="rect">
            <a:avLst/>
          </a:prstGeom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0722095"/>
              </p:ext>
            </p:extLst>
          </p:nvPr>
        </p:nvGraphicFramePr>
        <p:xfrm>
          <a:off x="123679" y="5870174"/>
          <a:ext cx="3254469" cy="41111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76386"/>
                <a:gridCol w="678083"/>
              </a:tblGrid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Государственная жилищная</a:t>
                      </a:r>
                      <a:r>
                        <a:rPr lang="ru-RU" sz="800" b="0" baseline="0" dirty="0" smtClean="0"/>
                        <a:t> инспекция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23-01-76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Департамент труда и занятости</a:t>
                      </a:r>
                      <a:r>
                        <a:rPr lang="ru-RU" sz="800" b="0" baseline="0" dirty="0" smtClean="0"/>
                        <a:t> 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23-00-69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государственного заказа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23-01-60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строительства 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23-00-58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здравоохранения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23-00-73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имущественных отношений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23-00-80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390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информационных технологий и  телекоммуникаций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23-02-08 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лесного комплекса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56-38-13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социальной защиты населения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23-01-36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мировых судей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72-16-73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по охране объектов культурного</a:t>
                      </a:r>
                      <a:r>
                        <a:rPr lang="ru-RU" sz="800" baseline="0" dirty="0" smtClean="0"/>
                        <a:t> наследия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23-00-97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390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сельского хозяйства и продовольственных ресурсов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23-01-25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/>
                        <a:t>Облохотдепартамент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23-00-88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3405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физической культуры и спорта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23-01-70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390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гражданской защиты и социальной</a:t>
                      </a:r>
                      <a:r>
                        <a:rPr lang="ru-RU" sz="800" baseline="0" dirty="0" smtClean="0"/>
                        <a:t> безопасности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23-01-72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390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природных ресурсов и охраны окружающей среды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23-01-11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</a:tbl>
          </a:graphicData>
        </a:graphic>
      </p:graphicFrame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2353" b="100000" l="2768" r="9965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332">
            <a:off x="2822335" y="5306352"/>
            <a:ext cx="829430" cy="78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84248" y="664000"/>
            <a:ext cx="3044437" cy="502877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Более подробную информацию вы можете получить по адресу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-35657" y="1091679"/>
            <a:ext cx="3636171" cy="38522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pravo.gov35.ru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0210" y="1421996"/>
            <a:ext cx="3044437" cy="502877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Прием граждан адвокатами осуществляется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-11620" y="1924873"/>
            <a:ext cx="3636171" cy="980567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 региональных Общественных приемных председателя партии «Единая Россия» </a:t>
            </a: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по адресу</a:t>
            </a:r>
          </a:p>
          <a:p>
            <a:pPr algn="ctr"/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г. Вологда, ул. Зосимовская, д. 65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9493" y="2890044"/>
            <a:ext cx="3183064" cy="441199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Каждый второй и четвертый четверг месяца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-24329" y="3169384"/>
            <a:ext cx="3636171" cy="45526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г. Череповец, ул. Сталеваров, д. 42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7500" y="3651454"/>
            <a:ext cx="3183064" cy="28016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Каждый понедельник месяца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906" y="5210060"/>
            <a:ext cx="2243926" cy="45526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правовое консультирование в устной и письменной форме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64024" y="5178235"/>
            <a:ext cx="3341103" cy="52530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9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1 № 2744-ОЗ «Об оказании бесплатной юридической помощи гражданам Российской Федерации на территории Вологодской области»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403" y="4071431"/>
            <a:ext cx="3636171" cy="2712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Правительстве Вологодской области</a:t>
            </a:r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0947" y="4207062"/>
            <a:ext cx="3636171" cy="45526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г. </a:t>
            </a: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Вологда, ул. Герцена, д. 2</a:t>
            </a:r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9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75" b="95069" l="509" r="99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1" y="1863561"/>
            <a:ext cx="3465610" cy="1935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7274" y="4915233"/>
            <a:ext cx="472392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106803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5027" y="10105441"/>
            <a:ext cx="509021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064" y="633508"/>
            <a:ext cx="3380988" cy="379522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КУДА ВЫ МОЖЕТЕ ОБРАТИТЬСЯ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23894" y="1105533"/>
            <a:ext cx="1785105" cy="901275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7600" y="1105533"/>
            <a:ext cx="1771399" cy="90378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3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Органы исполнительной государственной власти области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flipV="1">
            <a:off x="1574490" y="3477739"/>
            <a:ext cx="1785105" cy="913329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74490" y="3566690"/>
            <a:ext cx="1771399" cy="703330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3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Адвокаты Адвокатской палаты области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2252610"/>
            <a:ext cx="3413913" cy="10651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00038" y="5775776"/>
            <a:ext cx="3362934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ВОПРОСЫ, ПО КОТОРЫМ МОЖНО ОБРАТИТЬСЯ К АДВОКАТАМ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817" y="7233334"/>
            <a:ext cx="3530352" cy="2825441"/>
          </a:xfrm>
          <a:prstGeom prst="rect">
            <a:avLst/>
          </a:prstGeom>
          <a:noFill/>
        </p:spPr>
        <p:txBody>
          <a:bodyPr wrap="square" lIns="110560" tIns="55279" rIns="110560" bIns="55279" rtlCol="0">
            <a:spAutoFit/>
          </a:bodyPr>
          <a:lstStyle/>
          <a:p>
            <a:pPr algn="just"/>
            <a:r>
              <a:rPr lang="ru-RU" sz="1100" dirty="0"/>
              <a:t>1. Сделки с недвижимым имуществом</a:t>
            </a:r>
          </a:p>
          <a:p>
            <a:pPr algn="just"/>
            <a:r>
              <a:rPr lang="ru-RU" sz="1100" dirty="0"/>
              <a:t>2. Сделки по договору социального найма, договору найма специализированного жилого помещения для детей-сирот</a:t>
            </a:r>
          </a:p>
          <a:p>
            <a:pPr algn="just"/>
            <a:r>
              <a:rPr lang="ru-RU" sz="1100" dirty="0"/>
              <a:t>3. Право на земельный участок</a:t>
            </a:r>
          </a:p>
          <a:p>
            <a:pPr algn="just"/>
            <a:r>
              <a:rPr lang="ru-RU" sz="1100" dirty="0"/>
              <a:t>4. Защита прав потребителей по коммунальным услугам</a:t>
            </a:r>
          </a:p>
          <a:p>
            <a:pPr algn="just"/>
            <a:r>
              <a:rPr lang="ru-RU" sz="1100" dirty="0"/>
              <a:t>5. Трудовые споры</a:t>
            </a:r>
          </a:p>
          <a:p>
            <a:pPr algn="just"/>
            <a:r>
              <a:rPr lang="ru-RU" sz="1100" dirty="0"/>
              <a:t>6. Признание безработным</a:t>
            </a:r>
          </a:p>
          <a:p>
            <a:pPr algn="just"/>
            <a:r>
              <a:rPr lang="ru-RU" sz="1100" dirty="0"/>
              <a:t>7.Возмещение вреда, причиненного смертью кормильца</a:t>
            </a:r>
          </a:p>
          <a:p>
            <a:pPr algn="just"/>
            <a:r>
              <a:rPr lang="ru-RU" sz="1100" dirty="0"/>
              <a:t>8. Предоставление мер социальной поддержки</a:t>
            </a:r>
          </a:p>
          <a:p>
            <a:pPr algn="just"/>
            <a:r>
              <a:rPr lang="ru-RU" sz="1100" dirty="0"/>
              <a:t>9. Пенсии (назначение, перерасчет)</a:t>
            </a:r>
          </a:p>
          <a:p>
            <a:pPr algn="just"/>
            <a:r>
              <a:rPr lang="ru-RU" sz="1100" dirty="0"/>
              <a:t>10. Установление отцовства (материнства), алименты</a:t>
            </a:r>
          </a:p>
          <a:p>
            <a:pPr algn="just"/>
            <a:r>
              <a:rPr lang="ru-RU" sz="1100" dirty="0"/>
              <a:t>11.Реабилитация граждан, пострадавших от политических репрессий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81161" y="6366268"/>
            <a:ext cx="1646047" cy="84835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правовое консультирование в устной и письменной форме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1796372" y="6384978"/>
            <a:ext cx="1646047" cy="84835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составление документов правового характера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79702" y="6186496"/>
            <a:ext cx="3362934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ТЕЛЕФОНЫ, ПО КОТОРЫМ МОЖНО ОБРАТИТЬСЯ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2127434"/>
              </p:ext>
            </p:extLst>
          </p:nvPr>
        </p:nvGraphicFramePr>
        <p:xfrm>
          <a:off x="3803407" y="6751054"/>
          <a:ext cx="3345253" cy="29303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3082"/>
                <a:gridCol w="632171"/>
              </a:tblGrid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Департамент дорожного</a:t>
                      </a:r>
                      <a:r>
                        <a:rPr lang="ru-RU" sz="800" b="0" baseline="0" dirty="0" smtClean="0"/>
                        <a:t> хозяйства и транспорта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23-00-51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Управление</a:t>
                      </a:r>
                      <a:r>
                        <a:rPr lang="ru-RU" sz="800" b="0" baseline="0" dirty="0" smtClean="0"/>
                        <a:t> записи актов гражданского состояния 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72-32-85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градостроительства</a:t>
                      </a:r>
                      <a:r>
                        <a:rPr lang="ru-RU" sz="800" baseline="0" dirty="0" smtClean="0"/>
                        <a:t> и архитектуры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23-01-74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459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Управление ветеринарии с государственной ветеринарной инспекцией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23-02-07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459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государственного</a:t>
                      </a:r>
                      <a:r>
                        <a:rPr lang="ru-RU" sz="800" baseline="0" dirty="0" smtClean="0"/>
                        <a:t> управления и кадровой политики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23-02-01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культуры и туризма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23-00-95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образования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23-01-06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459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топливно-энергетического</a:t>
                      </a:r>
                      <a:r>
                        <a:rPr lang="ru-RU" sz="800" baseline="0" dirty="0" smtClean="0"/>
                        <a:t> комплекса и тарифного регулирования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23-01-93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стратегического планирования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23-01-65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экономического развития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23-01-95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0493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Государственная инспекция </a:t>
                      </a:r>
                      <a:r>
                        <a:rPr lang="ru-RU" sz="800" dirty="0" err="1" smtClean="0"/>
                        <a:t>Гостехнадзора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23-01-84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353" b="100000" l="2768" r="9965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02" y="5505754"/>
            <a:ext cx="1093547" cy="10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8474" y="5234606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20 № 324-ФЗ «О бесплатной юридической помощи  в Российской Федерации»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5521" y="5234606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правовое консультирование в устной и письменной форме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00096" y="1178335"/>
            <a:ext cx="3483373" cy="37898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</a:t>
            </a:r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МОЖЕТЕ 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ОБРАТИТЬСЯ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867399" y="1560195"/>
            <a:ext cx="3044437" cy="702149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АДМИНИСТРАЦИИ МУНИЦИПАЛЬНЫХ РАЙОНОВ ОБЛАСТИ</a:t>
            </a:r>
            <a:endParaRPr lang="ru-RU" sz="1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79702" y="2795739"/>
            <a:ext cx="3044437" cy="302039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 </a:t>
            </a:r>
            <a:r>
              <a:rPr lang="ru-RU" sz="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можете получить по </a:t>
            </a:r>
            <a:r>
              <a:rPr lang="ru-RU" sz="1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адресу:</a:t>
            </a:r>
            <a:endParaRPr lang="ru-RU" sz="1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47299" y="3075619"/>
            <a:ext cx="3636171" cy="38522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pravo.gov35.ru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00097" y="2262504"/>
            <a:ext cx="3483373" cy="471316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ПОДРОБНУЮ ИНФОРМАЦИЮ ОБ ОТВЕТСТВЕННЫХ ДОЛЖНОСТНЫХ ЛИЦАХ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940590" y="3374805"/>
            <a:ext cx="3044437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разделе «субъекты, оказывающие бесплатную юридическую помощь»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74" y="4717123"/>
            <a:ext cx="3749705" cy="494399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85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№ </a:t>
            </a:r>
            <a:r>
              <a:rPr lang="ru-RU" sz="850" b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2744-ОЗ</a:t>
            </a:r>
          </a:p>
          <a:p>
            <a:pPr algn="ctr"/>
            <a:r>
              <a:rPr lang="ru-RU" sz="850" b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85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«Об оказании бесплатной юридической помощи гражданам Российской Федерации на территории Вологодской области»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43104" y="72926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000" b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№ </a:t>
            </a:r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324-ФЗ «О бесплатной юридической помощи  в Российской Федерации»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44164" y="3766420"/>
            <a:ext cx="3290906" cy="50209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официальных сайтах администрации района</a:t>
            </a:r>
            <a:endParaRPr lang="ru-RU" sz="1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9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75" b="95069" l="509" r="99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" y="1917657"/>
            <a:ext cx="3465610" cy="1935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838" y="4898808"/>
            <a:ext cx="305501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4486" y="10080418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120701"/>
            <a:ext cx="534510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4898808"/>
            <a:ext cx="458151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03172" y="1023599"/>
            <a:ext cx="2758039" cy="379522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МОЖЕТ ОБРАТИТЬСЯ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94" y="1298145"/>
            <a:ext cx="1330283" cy="803815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729568" y="1510006"/>
            <a:ext cx="1086857" cy="49680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инвалиды 1 и 2 группы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702081" y="2101960"/>
            <a:ext cx="2066911" cy="78340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000" dirty="0"/>
              <a:t>несовершеннолетние, содержащиеся  в учреждениях системы профилактики безнадзорности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858983" y="1510005"/>
            <a:ext cx="1095644" cy="5113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малоимущие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857089" y="3811364"/>
            <a:ext cx="969128" cy="5113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ветераны ВОВ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702081" y="3952218"/>
            <a:ext cx="1086857" cy="606743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дети-инвалиды, дети-сироты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729568" y="2990018"/>
            <a:ext cx="2039424" cy="75647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граждане пожилого возраста и инвалиды, проживающие в организациях социального обслуживания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883064" y="2229750"/>
            <a:ext cx="1358132" cy="85962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граждане, которым оказывается психиатрическая помощь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871251" y="3150514"/>
            <a:ext cx="1358132" cy="869339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000" dirty="0"/>
              <a:t>граждане,  признанные судом недееспособными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10356" y="6267381"/>
            <a:ext cx="3362934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ВОПРОСЫ, ПО КОТОРЫМ МОЖНО ОБРАТИТЬСЯ К АДВОКАТАМ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810355" y="6908347"/>
            <a:ext cx="1646047" cy="84835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правовое консультирование в устной и письменной форме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505052" y="6908347"/>
            <a:ext cx="1646047" cy="84835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составление документов правового характера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2081" y="7770314"/>
            <a:ext cx="3493442" cy="1866019"/>
          </a:xfrm>
          <a:prstGeom prst="rect">
            <a:avLst/>
          </a:prstGeom>
          <a:noFill/>
        </p:spPr>
        <p:txBody>
          <a:bodyPr wrap="square" lIns="110560" tIns="55279" rIns="110560" bIns="55279" rtlCol="0">
            <a:spAutoFit/>
          </a:bodyPr>
          <a:lstStyle/>
          <a:p>
            <a:pPr algn="just"/>
            <a:r>
              <a:rPr lang="ru-RU" sz="1100" dirty="0"/>
              <a:t>12. Ограничение дееспособности</a:t>
            </a:r>
          </a:p>
          <a:p>
            <a:pPr algn="just"/>
            <a:r>
              <a:rPr lang="ru-RU" sz="1100" dirty="0"/>
              <a:t>13. Обжалование нарушений  прав и свобод граждан при оказании психиатрической помощи</a:t>
            </a:r>
          </a:p>
          <a:p>
            <a:pPr algn="just"/>
            <a:r>
              <a:rPr lang="ru-RU" sz="1100" dirty="0"/>
              <a:t>14. Медико-социальная экспертиза и реабилитация инвалидов</a:t>
            </a:r>
          </a:p>
          <a:p>
            <a:pPr algn="just"/>
            <a:r>
              <a:rPr lang="ru-RU" sz="1100" dirty="0"/>
              <a:t>15. Обжалование во внесудебном порядке актов органов государственной власти, органов местного самоуправления и должностных лиц</a:t>
            </a:r>
          </a:p>
          <a:p>
            <a:pPr algn="just"/>
            <a:r>
              <a:rPr lang="ru-RU" sz="1100" dirty="0"/>
              <a:t>16.Имущественные и неимущественные права, нарушенные в результате ЧС.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851042"/>
            <a:ext cx="3483452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ДОКУМЕНТЫ, КОТОРЫЕ НЕОБХОДИМО ПРЕДОСТАВИТЬ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23679" y="6543888"/>
            <a:ext cx="1785105" cy="907944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400" dirty="0"/>
              <a:t>заявление с указанием вида необходимой помощи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741726" y="7682000"/>
            <a:ext cx="1785105" cy="907944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400" dirty="0"/>
              <a:t>документ, удостоверяющий личность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23679" y="8807340"/>
            <a:ext cx="1785105" cy="907944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400" dirty="0"/>
              <a:t>документ, подтверждающий отнесение к категории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9" y="7607514"/>
            <a:ext cx="1564651" cy="11215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056">
            <a:off x="2174033" y="6438226"/>
            <a:ext cx="1159592" cy="11434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8" y="8807338"/>
            <a:ext cx="1344914" cy="9625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906004" y="521795"/>
            <a:ext cx="1756245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Грязовецкий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272694" y="891689"/>
            <a:ext cx="1157164" cy="4894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/>
              <a:t>Сайфутдинова</a:t>
            </a:r>
            <a:r>
              <a:rPr lang="ru-RU" sz="900" dirty="0"/>
              <a:t> Екатерина Евгеньевна, </a:t>
            </a:r>
          </a:p>
          <a:p>
            <a:pPr algn="ctr"/>
            <a:r>
              <a:rPr lang="ru-RU" sz="900" dirty="0" smtClean="0"/>
              <a:t>8-921-826-58-57</a:t>
            </a:r>
            <a:endParaRPr lang="ru-RU" sz="9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152430" y="595350"/>
            <a:ext cx="1756245" cy="26265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Кадуйский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461863" y="884184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Лукьянченко Сергей Васильевич, </a:t>
            </a:r>
            <a:endParaRPr lang="ru-RU" sz="900" dirty="0"/>
          </a:p>
          <a:p>
            <a:pPr algn="ctr"/>
            <a:r>
              <a:rPr lang="ru-RU" sz="900" dirty="0" smtClean="0"/>
              <a:t>8-921-717-91-48</a:t>
            </a:r>
            <a:endParaRPr lang="ru-RU" sz="9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-231035" y="1378234"/>
            <a:ext cx="1656249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Кирилловский 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655" y="1735700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Горев Михаил Васильевич, </a:t>
            </a:r>
          </a:p>
          <a:p>
            <a:pPr algn="ctr"/>
            <a:r>
              <a:rPr lang="ru-RU" sz="900" dirty="0"/>
              <a:t>8-921-232-39-45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344921" y="595350"/>
            <a:ext cx="1984009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Вашкинский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653" y="886474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Семенова Ирина Алексеевна, </a:t>
            </a:r>
          </a:p>
          <a:p>
            <a:pPr algn="ctr"/>
            <a:r>
              <a:rPr lang="ru-RU" sz="900" dirty="0"/>
              <a:t>8-921-230-44-90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68099" y="1358294"/>
            <a:ext cx="1294177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Кич-городецкий</a:t>
            </a: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237421" y="1731997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Пирогова Ольга Михайловна, </a:t>
            </a:r>
            <a:endParaRPr lang="ru-RU" sz="900" dirty="0"/>
          </a:p>
          <a:p>
            <a:pPr algn="ctr"/>
            <a:r>
              <a:rPr lang="ru-RU" sz="900" dirty="0" smtClean="0"/>
              <a:t>8-921-530-87-72</a:t>
            </a:r>
            <a:endParaRPr lang="ru-RU" sz="9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345423" y="1355943"/>
            <a:ext cx="1454711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Никольский</a:t>
            </a: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456313" y="1725198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Шиловский Владимир Николаевич, </a:t>
            </a:r>
          </a:p>
          <a:p>
            <a:pPr algn="ctr"/>
            <a:r>
              <a:rPr lang="ru-RU" sz="900" dirty="0" smtClean="0"/>
              <a:t>8-931-500-18-88</a:t>
            </a:r>
            <a:endParaRPr lang="ru-RU" sz="9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-152776" y="2204716"/>
            <a:ext cx="1481369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Нюксенский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655" y="2569112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Шушкова Екатерина Валериевна, </a:t>
            </a:r>
          </a:p>
          <a:p>
            <a:pPr algn="ctr"/>
            <a:r>
              <a:rPr lang="ru-RU" sz="900" dirty="0"/>
              <a:t>8-981-434-13-17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56770" y="2202724"/>
            <a:ext cx="1454711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Сокольский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37420" y="2571979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 smtClean="0"/>
              <a:t>Кальвет</a:t>
            </a:r>
            <a:r>
              <a:rPr lang="ru-RU" sz="900" dirty="0" smtClean="0"/>
              <a:t> Елена Викторовна, </a:t>
            </a:r>
            <a:endParaRPr lang="ru-RU" sz="900" dirty="0"/>
          </a:p>
          <a:p>
            <a:pPr algn="ctr"/>
            <a:r>
              <a:rPr lang="ru-RU" sz="900" dirty="0" smtClean="0"/>
              <a:t>8-921-230-85-50</a:t>
            </a:r>
            <a:endParaRPr lang="ru-RU" sz="9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303196" y="2191598"/>
            <a:ext cx="1454711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Сямженский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462276" y="2569112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Мастеров Андрей Васильевич,</a:t>
            </a:r>
          </a:p>
          <a:p>
            <a:pPr algn="ctr"/>
            <a:r>
              <a:rPr lang="ru-RU" sz="900" dirty="0"/>
              <a:t> </a:t>
            </a:r>
            <a:r>
              <a:rPr lang="ru-RU" sz="900" dirty="0" smtClean="0"/>
              <a:t>8-900-507-93-46</a:t>
            </a:r>
            <a:endParaRPr lang="ru-RU" sz="9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-80273" y="3066029"/>
            <a:ext cx="1454711" cy="26265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Тарногский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317" y="3359015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 smtClean="0"/>
              <a:t>Казаркин</a:t>
            </a:r>
            <a:r>
              <a:rPr lang="ru-RU" sz="900" dirty="0" smtClean="0"/>
              <a:t> Алексей Васильевич, </a:t>
            </a:r>
            <a:endParaRPr lang="ru-RU" sz="900" dirty="0"/>
          </a:p>
          <a:p>
            <a:pPr algn="ctr"/>
            <a:r>
              <a:rPr lang="ru-RU" sz="900" dirty="0" smtClean="0"/>
              <a:t>8-981-504-03-98</a:t>
            </a:r>
            <a:endParaRPr lang="ru-RU" sz="9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115418" y="3066029"/>
            <a:ext cx="1454711" cy="26265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Тотемский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265007" y="3347279"/>
            <a:ext cx="1155531" cy="5057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Литвинов Александр Иванович, </a:t>
            </a:r>
          </a:p>
          <a:p>
            <a:pPr algn="ctr"/>
            <a:r>
              <a:rPr lang="ru-RU" sz="900" dirty="0"/>
              <a:t>8-951-732-02-20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199250" y="2999428"/>
            <a:ext cx="1645591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Устюженский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462276" y="3347280"/>
            <a:ext cx="1155531" cy="5057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Хрусталева Елена Александровна, </a:t>
            </a:r>
          </a:p>
          <a:p>
            <a:pPr algn="ctr"/>
            <a:r>
              <a:rPr lang="ru-RU" sz="900" dirty="0"/>
              <a:t>8-921-133-11-74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10355" y="5250110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20 № 324-ФЗ «О бесплатной юридической помощи  в Российской Федерации»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655" y="5196481"/>
            <a:ext cx="3235188" cy="52530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9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5 № 2744-ОЗ «Об оказании бесплатной юридической помощи гражданам Российской Федерации на территории Вологодской области»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10355" y="26381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20 № 324-ФЗ «О бесплатной юридической помощи  в Российской Федерации»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3221" y="4933829"/>
            <a:ext cx="3436111" cy="255873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* список составляется Адвокатской палатой области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-105626" y="3885368"/>
            <a:ext cx="1542399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шекснинский 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2193" y="4253513"/>
            <a:ext cx="1159188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Тихомирова Лариса Сергеевна, </a:t>
            </a:r>
            <a:r>
              <a:rPr lang="ru-RU" sz="900" dirty="0" smtClean="0"/>
              <a:t>8-921-718-08-62</a:t>
            </a:r>
            <a:endParaRPr lang="ru-RU" sz="9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37293" y="3835345"/>
            <a:ext cx="1542399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Усть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-кубинский</a:t>
            </a: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273510" y="4194125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/>
              <a:t>Голованцев</a:t>
            </a:r>
            <a:r>
              <a:rPr lang="ru-RU" sz="900" dirty="0"/>
              <a:t> Александр </a:t>
            </a:r>
            <a:r>
              <a:rPr lang="ru-RU" sz="900" dirty="0" err="1"/>
              <a:t>Карпович</a:t>
            </a:r>
            <a:r>
              <a:rPr lang="ru-RU" sz="900" dirty="0"/>
              <a:t>, </a:t>
            </a:r>
          </a:p>
          <a:p>
            <a:pPr algn="ctr"/>
            <a:r>
              <a:rPr lang="ru-RU" sz="900" dirty="0"/>
              <a:t>8-817-53-2-15-65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250847" y="3839501"/>
            <a:ext cx="1542399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Чагодощенский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495011" y="4194125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Малинина Юлия Александровна, </a:t>
            </a:r>
          </a:p>
          <a:p>
            <a:pPr algn="ctr"/>
            <a:r>
              <a:rPr lang="ru-RU" sz="900" smtClean="0"/>
              <a:t>8-921-132-63-05</a:t>
            </a:r>
            <a:endParaRPr lang="ru-RU" sz="900" dirty="0"/>
          </a:p>
        </p:txBody>
      </p:sp>
    </p:spTree>
    <p:extLst>
      <p:ext uri="{BB962C8B-B14F-4D97-AF65-F5344CB8AC3E}">
        <p14:creationId xmlns="" xmlns:p14="http://schemas.microsoft.com/office/powerpoint/2010/main" val="29313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75" b="95069" l="509" r="99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14" y="2026383"/>
            <a:ext cx="3465610" cy="1935408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3687763" y="1681811"/>
            <a:ext cx="1168321" cy="4948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Толмачева Оксана Михайловна,</a:t>
            </a:r>
          </a:p>
          <a:p>
            <a:pPr algn="ctr"/>
            <a:r>
              <a:rPr lang="ru-RU" sz="900" dirty="0"/>
              <a:t> 8-921-256-63-14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904565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9835" y="10130074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6481" y="10135805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4569" y="4904565"/>
            <a:ext cx="453705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5291" y="630232"/>
            <a:ext cx="2758039" cy="379522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МОЖЕТ ОБРАТИТЬСЯ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90897" y="1049743"/>
            <a:ext cx="1086857" cy="49680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инвалиды 3 группы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355883" y="1041736"/>
            <a:ext cx="1901143" cy="984647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беременные женщины, женщины, имеющие детей в возрасте до трех лет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593" y="1770684"/>
            <a:ext cx="1145948" cy="5113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пенсионеры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065092" y="3960793"/>
            <a:ext cx="1342002" cy="5113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«обманутые дольщики»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947362" y="2835708"/>
            <a:ext cx="1459731" cy="95271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лица, освобожденные из мест лишения свободы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618190" y="2169250"/>
            <a:ext cx="1638836" cy="586727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многодетные семьи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90897" y="2462613"/>
            <a:ext cx="1164986" cy="69941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ветераны боевых действий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0900" y="3346287"/>
            <a:ext cx="1829023" cy="11894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лица, которые ранее относились к категориям  детей-сирот и детей, оставшихся без попечения родителей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0593" y="5775776"/>
            <a:ext cx="3362934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ВОПРОСЫ, ПО КОТОРЫМ МОЖНО ОБРАТИТЬСЯ К АДВОКАТАМ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81830" y="6371121"/>
            <a:ext cx="2596188" cy="633667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представление интересов в судах, органах, других организациях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00" y="6840921"/>
            <a:ext cx="3568672" cy="3266831"/>
          </a:xfrm>
          <a:prstGeom prst="rect">
            <a:avLst/>
          </a:prstGeom>
          <a:noFill/>
        </p:spPr>
        <p:txBody>
          <a:bodyPr wrap="square" lIns="110560" tIns="55279" rIns="110560" bIns="55279" rtlCol="0">
            <a:spAutoFit/>
          </a:bodyPr>
          <a:lstStyle/>
          <a:p>
            <a:pPr fontAlgn="t"/>
            <a:endParaRPr lang="ru-RU" sz="1000" dirty="0"/>
          </a:p>
          <a:p>
            <a:pPr algn="just" fontAlgn="t"/>
            <a:r>
              <a:rPr lang="ru-RU" sz="1000" b="1" dirty="0"/>
              <a:t>Если граждане РФ, находящиеся на территории Вологодской области являются:</a:t>
            </a:r>
            <a:endParaRPr lang="ru-RU" sz="1000" dirty="0"/>
          </a:p>
          <a:p>
            <a:pPr algn="just" fontAlgn="t"/>
            <a:r>
              <a:rPr lang="ru-RU" sz="1000" dirty="0"/>
              <a:t>1) истцами и ответчиками при рассмотрении судами дел о:</a:t>
            </a:r>
          </a:p>
          <a:p>
            <a:pPr algn="just" fontAlgn="t"/>
            <a:r>
              <a:rPr lang="ru-RU" sz="1000" dirty="0"/>
              <a:t>а) расторжении, признании недействительными сделок с недвижимым имуществом, о государственной регистрации прав на недвижимое имущество и сделок с ним и об отказе в государственной регистрации таких прав (в случае, если квартира, жилой дом или их части являются единственным жилым помещением гражданина и его семьи);</a:t>
            </a:r>
          </a:p>
          <a:p>
            <a:pPr algn="just" fontAlgn="t"/>
            <a:r>
              <a:rPr lang="ru-RU" sz="1000" dirty="0"/>
              <a:t>б) признании права на жилое помещение, предоставлении жилого помещения по договору социального найма, договору найма специализированного жилого помещения, предназначенного для проживания детей-сирот и детей, оставшихся без попечения родителей, в том числе принятых на воспитание в семьи, лиц из числа детей-сирот и детей, оставшихся без попечения родителей, расторжении и прекращении договора социального найма жилого помещения, выселении из жилого помещения; </a:t>
            </a:r>
          </a:p>
          <a:p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16146" y="6061489"/>
            <a:ext cx="3607596" cy="3658090"/>
          </a:xfrm>
          <a:prstGeom prst="rect">
            <a:avLst/>
          </a:prstGeom>
          <a:noFill/>
        </p:spPr>
        <p:txBody>
          <a:bodyPr wrap="square" lIns="110560" tIns="55279" rIns="110560" bIns="55279" rtlCol="0">
            <a:spAutoFit/>
          </a:bodyPr>
          <a:lstStyle/>
          <a:p>
            <a:pPr fontAlgn="t"/>
            <a:endParaRPr lang="ru-RU" sz="1000" dirty="0"/>
          </a:p>
          <a:p>
            <a:pPr algn="just" fontAlgn="t"/>
            <a:r>
              <a:rPr lang="ru-RU" sz="1000" dirty="0"/>
              <a:t>в) признании и сохранении права собственности на земельный участок, права постоянного бессрочного пользования, а также пожизненного наследуемого владения земельным участком;</a:t>
            </a:r>
          </a:p>
          <a:p>
            <a:pPr algn="just" fontAlgn="t"/>
            <a:r>
              <a:rPr lang="ru-RU" sz="1000" dirty="0"/>
              <a:t>2) истцами (заявителями) при рассмотрении судами дел:</a:t>
            </a:r>
          </a:p>
          <a:p>
            <a:pPr algn="just" fontAlgn="t"/>
            <a:r>
              <a:rPr lang="ru-RU" sz="1000" dirty="0"/>
              <a:t>а) о взыскании алиментов;</a:t>
            </a:r>
          </a:p>
          <a:p>
            <a:pPr algn="just" fontAlgn="t"/>
            <a:r>
              <a:rPr lang="ru-RU" sz="1000" dirty="0"/>
              <a:t>б) о возмещении вреда, причиненного смертью кормильца, </a:t>
            </a:r>
          </a:p>
          <a:p>
            <a:pPr algn="just" fontAlgn="t"/>
            <a:r>
              <a:rPr lang="ru-RU" sz="1000" dirty="0"/>
              <a:t>в) об установлении усыновления, опеки или попечительства в отношении детей-сирот и детей, оставшихся без попечения родителей, о заключении договора об осуществлении опеки или попечительства над такими детьми;</a:t>
            </a:r>
          </a:p>
          <a:p>
            <a:pPr algn="just" fontAlgn="t"/>
            <a:r>
              <a:rPr lang="ru-RU" sz="1000" dirty="0"/>
              <a:t>г) об обеспечении мер государственной поддержки детям-инвалидам, детям-сиротам, детям, оставшимся без попечения родителей, лицам из числа детей-сирот;</a:t>
            </a:r>
          </a:p>
          <a:p>
            <a:pPr algn="just" fontAlgn="t"/>
            <a:r>
              <a:rPr lang="ru-RU" sz="1000" dirty="0"/>
              <a:t>3) гражданами, в отношении которых судом рассматривается заявление о признании их недееспособными;</a:t>
            </a:r>
          </a:p>
          <a:p>
            <a:pPr algn="just" fontAlgn="t"/>
            <a:r>
              <a:rPr lang="ru-RU" sz="1000" dirty="0"/>
              <a:t>4) гражданами, пострадавшими от политических репрессий, </a:t>
            </a:r>
          </a:p>
          <a:p>
            <a:pPr algn="just" fontAlgn="t"/>
            <a:r>
              <a:rPr lang="ru-RU" sz="1000" dirty="0"/>
              <a:t>5) гражданами, в отношении которых судами рассматриваются дела о принудительной госпитализации в психиатрический стационар;</a:t>
            </a:r>
          </a:p>
          <a:p>
            <a:pPr algn="just" fontAlgn="t"/>
            <a:r>
              <a:rPr lang="ru-RU" sz="1000" dirty="0"/>
              <a:t>6) гражданами, пострадавшими от чрезвычайной ситуации.</a:t>
            </a:r>
          </a:p>
          <a:p>
            <a:endParaRPr lang="ru-RU" sz="10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" y="6224343"/>
            <a:ext cx="517303" cy="7804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996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46" y="9213195"/>
            <a:ext cx="802049" cy="8606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996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26" y="5494394"/>
            <a:ext cx="802049" cy="86061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687763" y="1031965"/>
            <a:ext cx="3650038" cy="502094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КООРДИНАТОРЫ АДВОКАТОВ, ОКАЗЫВАЮЩИХ</a:t>
            </a:r>
            <a:endParaRPr lang="ru-RU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БЕСПЛАТНУЮ ЮРИДИЧЕСКУЮ ПОМОЩЬ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41299" y="1457820"/>
            <a:ext cx="1662296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Бабаевский 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69220" y="1456377"/>
            <a:ext cx="1687124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БАБУШКИнский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40505" y="1828233"/>
            <a:ext cx="1109891" cy="48956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Оборин Александр Геннадьевич, </a:t>
            </a:r>
          </a:p>
          <a:p>
            <a:pPr algn="ctr"/>
            <a:r>
              <a:rPr lang="ru-RU" sz="900" dirty="0"/>
              <a:t>8-921-062-28-08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33299" y="1458472"/>
            <a:ext cx="1446860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Белозерский 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90994" y="1705221"/>
            <a:ext cx="1080828" cy="5040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Даниленко Дмитрий Владимирович,</a:t>
            </a:r>
          </a:p>
          <a:p>
            <a:pPr algn="ctr"/>
            <a:r>
              <a:rPr lang="ru-RU" sz="900" dirty="0"/>
              <a:t> 8-921-718-54-12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69419" y="3334232"/>
            <a:ext cx="1191471" cy="5022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Семенова Анна Николаевна, </a:t>
            </a:r>
            <a:endParaRPr lang="ru-RU" sz="900" dirty="0"/>
          </a:p>
          <a:p>
            <a:pPr algn="ctr"/>
            <a:r>
              <a:rPr lang="ru-RU" sz="900" dirty="0" smtClean="0"/>
              <a:t>8-921-230-17-05</a:t>
            </a:r>
            <a:endParaRPr lang="ru-RU" sz="9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407093" y="2974904"/>
            <a:ext cx="1794977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Великоустюгский</a:t>
            </a: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629833" y="2128551"/>
            <a:ext cx="1226251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верховажский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665973" y="2489490"/>
            <a:ext cx="1187288" cy="5151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Негодяев Андрей Александрович</a:t>
            </a:r>
            <a:r>
              <a:rPr lang="ru-RU" sz="900" dirty="0" smtClean="0"/>
              <a:t>,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/>
              <a:t>8-931-500-66-99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00099" y="2336095"/>
            <a:ext cx="1756245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Вожегодский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917186" y="2707771"/>
            <a:ext cx="1122069" cy="5203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/>
              <a:t>Пантюхина</a:t>
            </a:r>
            <a:r>
              <a:rPr lang="ru-RU" sz="900" dirty="0"/>
              <a:t> Татьяна Алексеевна,</a:t>
            </a:r>
          </a:p>
          <a:p>
            <a:pPr algn="ctr"/>
            <a:r>
              <a:rPr lang="ru-RU" sz="900" dirty="0"/>
              <a:t> 8-911-517-45-32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6" y="5243382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20 № 324-ФЗ «О бесплатной юридической помощи  в Российской Федерации»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6" y="1"/>
            <a:ext cx="3235188" cy="52530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9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№ 2744-ОЗ «Об оказании бесплатной юридической помощи гражданам Российской Федерации на территории Вологодской области»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73314" y="4823138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* список составляется</a:t>
            </a:r>
          </a:p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Адвокатской палатой области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685208" y="2210736"/>
            <a:ext cx="1756245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Вологда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94977" y="2406789"/>
            <a:ext cx="1122069" cy="5203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 smtClean="0"/>
              <a:t>Сошникова</a:t>
            </a:r>
            <a:r>
              <a:rPr lang="ru-RU" sz="900" dirty="0" smtClean="0"/>
              <a:t> Наталия Николаевна,</a:t>
            </a:r>
            <a:endParaRPr lang="ru-RU" sz="900" dirty="0"/>
          </a:p>
          <a:p>
            <a:pPr algn="ctr"/>
            <a:r>
              <a:rPr lang="ru-RU" sz="900" dirty="0"/>
              <a:t> </a:t>
            </a:r>
            <a:r>
              <a:rPr lang="ru-RU" sz="900" dirty="0" smtClean="0"/>
              <a:t>8-921-716-16-12</a:t>
            </a:r>
            <a:endParaRPr lang="ru-RU" sz="9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600097" y="3186761"/>
            <a:ext cx="1756245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Череповец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948544" y="3407190"/>
            <a:ext cx="1101852" cy="5022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Раков Александр Иванович, </a:t>
            </a:r>
            <a:endParaRPr lang="ru-RU" sz="900" dirty="0"/>
          </a:p>
          <a:p>
            <a:pPr algn="ctr"/>
            <a:r>
              <a:rPr lang="ru-RU" sz="900" dirty="0" smtClean="0"/>
              <a:t>8-921-723-13-05</a:t>
            </a:r>
            <a:endParaRPr lang="ru-RU" sz="9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777888" y="2907613"/>
            <a:ext cx="1756245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Вытегорский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121016" y="3263884"/>
            <a:ext cx="1071427" cy="49695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Леонтьев Геннадий Кузьмич, </a:t>
            </a:r>
            <a:endParaRPr lang="ru-RU" sz="900" dirty="0"/>
          </a:p>
          <a:p>
            <a:pPr algn="ctr"/>
            <a:r>
              <a:rPr lang="ru-RU" sz="900" dirty="0" smtClean="0"/>
              <a:t>8-921-126-36-40</a:t>
            </a:r>
            <a:endParaRPr lang="ru-RU" sz="9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561196" y="3809661"/>
            <a:ext cx="1542399" cy="26265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Харовский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719500" y="4041637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 smtClean="0"/>
              <a:t>Величутин</a:t>
            </a:r>
            <a:r>
              <a:rPr lang="ru-RU" sz="900" dirty="0" smtClean="0"/>
              <a:t> Дмитрий Валерьевич,</a:t>
            </a:r>
            <a:endParaRPr lang="ru-RU" sz="900" dirty="0"/>
          </a:p>
          <a:p>
            <a:pPr algn="ctr"/>
            <a:r>
              <a:rPr lang="ru-RU" sz="900" dirty="0"/>
              <a:t> </a:t>
            </a:r>
            <a:r>
              <a:rPr lang="ru-RU" sz="900" dirty="0" smtClean="0"/>
              <a:t>8-921-536-20-12</a:t>
            </a:r>
            <a:endParaRPr lang="ru-RU" sz="900" dirty="0"/>
          </a:p>
        </p:txBody>
      </p:sp>
    </p:spTree>
    <p:extLst>
      <p:ext uri="{BB962C8B-B14F-4D97-AF65-F5344CB8AC3E}">
        <p14:creationId xmlns="" xmlns:p14="http://schemas.microsoft.com/office/powerpoint/2010/main" val="37946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1279</Words>
  <Application>Microsoft Office PowerPoint</Application>
  <PresentationFormat>Произвольный</PresentationFormat>
  <Paragraphs>271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Nicolaevna</dc:creator>
  <cp:lastModifiedBy>Robokop</cp:lastModifiedBy>
  <cp:revision>95</cp:revision>
  <cp:lastPrinted>2018-03-06T13:56:10Z</cp:lastPrinted>
  <dcterms:created xsi:type="dcterms:W3CDTF">2018-03-06T05:48:29Z</dcterms:created>
  <dcterms:modified xsi:type="dcterms:W3CDTF">2018-07-04T07:13:32Z</dcterms:modified>
</cp:coreProperties>
</file>